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5" r:id="rId4"/>
    <p:sldId id="258" r:id="rId5"/>
    <p:sldId id="259" r:id="rId6"/>
    <p:sldId id="260" r:id="rId7"/>
    <p:sldId id="262" r:id="rId8"/>
    <p:sldId id="261" r:id="rId9"/>
    <p:sldId id="263" r:id="rId10"/>
    <p:sldId id="264" r:id="rId11"/>
    <p:sldId id="267" r:id="rId12"/>
    <p:sldId id="268" r:id="rId13"/>
    <p:sldId id="269" r:id="rId14"/>
    <p:sldId id="270" r:id="rId15"/>
    <p:sldId id="266" r:id="rId16"/>
    <p:sldId id="273" r:id="rId17"/>
    <p:sldId id="274" r:id="rId18"/>
    <p:sldId id="275" r:id="rId19"/>
    <p:sldId id="276" r:id="rId20"/>
    <p:sldId id="277" r:id="rId21"/>
    <p:sldId id="278" r:id="rId22"/>
    <p:sldId id="279" r:id="rId23"/>
    <p:sldId id="280" r:id="rId24"/>
    <p:sldId id="272" r:id="rId2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111" d="100"/>
          <a:sy n="111" d="100"/>
        </p:scale>
        <p:origin x="594"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wmf>
</file>

<file path=ppt/media/image10.wmf>
</file>

<file path=ppt/media/image11.wmf>
</file>

<file path=ppt/media/image12.wmf>
</file>

<file path=ppt/media/image13.wmf>
</file>

<file path=ppt/media/image14.wmf>
</file>

<file path=ppt/media/image2.wmf>
</file>

<file path=ppt/media/image23.wmf>
</file>

<file path=ppt/media/image24.jpeg>
</file>

<file path=ppt/media/image25.jpeg>
</file>

<file path=ppt/media/image26.jpeg>
</file>

<file path=ppt/media/image3.wmf>
</file>

<file path=ppt/media/image4.wmf>
</file>

<file path=ppt/media/image5.wmf>
</file>

<file path=ppt/media/image6.wmf>
</file>

<file path=ppt/media/image7.wmf>
</file>

<file path=ppt/media/image8.wmf>
</file>

<file path=ppt/media/image9.wm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A96C823-17AB-F2EA-173F-88E591A06559}"/>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3DFBF74-42FE-076A-DB27-BC987B430BD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96CBFE3-A4A6-9D40-438A-166670520AF4}"/>
              </a:ext>
            </a:extLst>
          </p:cNvPr>
          <p:cNvSpPr>
            <a:spLocks noGrp="1"/>
          </p:cNvSpPr>
          <p:nvPr>
            <p:ph type="dt" sz="half" idx="10"/>
          </p:nvPr>
        </p:nvSpPr>
        <p:spPr/>
        <p:txBody>
          <a:bodyPr/>
          <a:lstStyle/>
          <a:p>
            <a:fld id="{BC552ECC-2F93-4B5E-B54E-E1831F6DB291}" type="datetimeFigureOut">
              <a:rPr lang="en-US" smtClean="0"/>
              <a:t>10/4/2022</a:t>
            </a:fld>
            <a:endParaRPr lang="en-US"/>
          </a:p>
        </p:txBody>
      </p:sp>
      <p:sp>
        <p:nvSpPr>
          <p:cNvPr id="5" name="Footer Placeholder 4">
            <a:extLst>
              <a:ext uri="{FF2B5EF4-FFF2-40B4-BE49-F238E27FC236}">
                <a16:creationId xmlns:a16="http://schemas.microsoft.com/office/drawing/2014/main" id="{B7014EB2-610C-BC12-0F56-8E056AD92FC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E850738-A39A-6C10-FEA1-B2B093F6711F}"/>
              </a:ext>
            </a:extLst>
          </p:cNvPr>
          <p:cNvSpPr>
            <a:spLocks noGrp="1"/>
          </p:cNvSpPr>
          <p:nvPr>
            <p:ph type="sldNum" sz="quarter" idx="12"/>
          </p:nvPr>
        </p:nvSpPr>
        <p:spPr/>
        <p:txBody>
          <a:bodyPr/>
          <a:lstStyle/>
          <a:p>
            <a:fld id="{9FCD5F1D-C661-4F1F-AAC7-E7FBF6BC4AA5}" type="slidenum">
              <a:rPr lang="en-US" smtClean="0"/>
              <a:t>‹#›</a:t>
            </a:fld>
            <a:endParaRPr lang="en-US"/>
          </a:p>
        </p:txBody>
      </p:sp>
    </p:spTree>
    <p:extLst>
      <p:ext uri="{BB962C8B-B14F-4D97-AF65-F5344CB8AC3E}">
        <p14:creationId xmlns:p14="http://schemas.microsoft.com/office/powerpoint/2010/main" val="22236024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85EBA5-F59F-848C-910A-9BC6C1634D1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C9109E1F-750F-3D04-087F-EA342B172F3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3036AE34-B500-6258-A3F8-79AFEA3C4EDD}"/>
              </a:ext>
            </a:extLst>
          </p:cNvPr>
          <p:cNvSpPr>
            <a:spLocks noGrp="1"/>
          </p:cNvSpPr>
          <p:nvPr>
            <p:ph type="dt" sz="half" idx="10"/>
          </p:nvPr>
        </p:nvSpPr>
        <p:spPr/>
        <p:txBody>
          <a:bodyPr/>
          <a:lstStyle/>
          <a:p>
            <a:fld id="{BC552ECC-2F93-4B5E-B54E-E1831F6DB291}" type="datetimeFigureOut">
              <a:rPr lang="en-US" smtClean="0"/>
              <a:t>10/4/2022</a:t>
            </a:fld>
            <a:endParaRPr lang="en-US"/>
          </a:p>
        </p:txBody>
      </p:sp>
      <p:sp>
        <p:nvSpPr>
          <p:cNvPr id="5" name="Footer Placeholder 4">
            <a:extLst>
              <a:ext uri="{FF2B5EF4-FFF2-40B4-BE49-F238E27FC236}">
                <a16:creationId xmlns:a16="http://schemas.microsoft.com/office/drawing/2014/main" id="{DC0FF048-9EF4-A70F-0E1B-30D61416F52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CFE2FE0-AA05-3D4D-C868-129ABFFD0AA2}"/>
              </a:ext>
            </a:extLst>
          </p:cNvPr>
          <p:cNvSpPr>
            <a:spLocks noGrp="1"/>
          </p:cNvSpPr>
          <p:nvPr>
            <p:ph type="sldNum" sz="quarter" idx="12"/>
          </p:nvPr>
        </p:nvSpPr>
        <p:spPr/>
        <p:txBody>
          <a:bodyPr/>
          <a:lstStyle/>
          <a:p>
            <a:fld id="{9FCD5F1D-C661-4F1F-AAC7-E7FBF6BC4AA5}" type="slidenum">
              <a:rPr lang="en-US" smtClean="0"/>
              <a:t>‹#›</a:t>
            </a:fld>
            <a:endParaRPr lang="en-US"/>
          </a:p>
        </p:txBody>
      </p:sp>
    </p:spTree>
    <p:extLst>
      <p:ext uri="{BB962C8B-B14F-4D97-AF65-F5344CB8AC3E}">
        <p14:creationId xmlns:p14="http://schemas.microsoft.com/office/powerpoint/2010/main" val="20593102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36739016-B001-6D5C-AEBD-3F8D5140690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1C88B46-4642-EDF1-E34E-D96A6B9D0420}"/>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D10793C-44A0-A2D5-2136-1D995093A24C}"/>
              </a:ext>
            </a:extLst>
          </p:cNvPr>
          <p:cNvSpPr>
            <a:spLocks noGrp="1"/>
          </p:cNvSpPr>
          <p:nvPr>
            <p:ph type="dt" sz="half" idx="10"/>
          </p:nvPr>
        </p:nvSpPr>
        <p:spPr/>
        <p:txBody>
          <a:bodyPr/>
          <a:lstStyle/>
          <a:p>
            <a:fld id="{BC552ECC-2F93-4B5E-B54E-E1831F6DB291}" type="datetimeFigureOut">
              <a:rPr lang="en-US" smtClean="0"/>
              <a:t>10/4/2022</a:t>
            </a:fld>
            <a:endParaRPr lang="en-US"/>
          </a:p>
        </p:txBody>
      </p:sp>
      <p:sp>
        <p:nvSpPr>
          <p:cNvPr id="5" name="Footer Placeholder 4">
            <a:extLst>
              <a:ext uri="{FF2B5EF4-FFF2-40B4-BE49-F238E27FC236}">
                <a16:creationId xmlns:a16="http://schemas.microsoft.com/office/drawing/2014/main" id="{D32989F4-0A9E-0BFF-38DB-3BFE5017BCA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58BC339-285F-3529-BEBE-CB63245B87B9}"/>
              </a:ext>
            </a:extLst>
          </p:cNvPr>
          <p:cNvSpPr>
            <a:spLocks noGrp="1"/>
          </p:cNvSpPr>
          <p:nvPr>
            <p:ph type="sldNum" sz="quarter" idx="12"/>
          </p:nvPr>
        </p:nvSpPr>
        <p:spPr/>
        <p:txBody>
          <a:bodyPr/>
          <a:lstStyle/>
          <a:p>
            <a:fld id="{9FCD5F1D-C661-4F1F-AAC7-E7FBF6BC4AA5}" type="slidenum">
              <a:rPr lang="en-US" smtClean="0"/>
              <a:t>‹#›</a:t>
            </a:fld>
            <a:endParaRPr lang="en-US"/>
          </a:p>
        </p:txBody>
      </p:sp>
    </p:spTree>
    <p:extLst>
      <p:ext uri="{BB962C8B-B14F-4D97-AF65-F5344CB8AC3E}">
        <p14:creationId xmlns:p14="http://schemas.microsoft.com/office/powerpoint/2010/main" val="34486168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B4DE9D-4296-B1E2-9AFB-0D1E2FB9812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BC368A3-B4B0-E7D4-7C80-632E6D5119F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B046573-7FC4-51ED-3E81-06FA28743384}"/>
              </a:ext>
            </a:extLst>
          </p:cNvPr>
          <p:cNvSpPr>
            <a:spLocks noGrp="1"/>
          </p:cNvSpPr>
          <p:nvPr>
            <p:ph type="dt" sz="half" idx="10"/>
          </p:nvPr>
        </p:nvSpPr>
        <p:spPr/>
        <p:txBody>
          <a:bodyPr/>
          <a:lstStyle/>
          <a:p>
            <a:fld id="{BC552ECC-2F93-4B5E-B54E-E1831F6DB291}" type="datetimeFigureOut">
              <a:rPr lang="en-US" smtClean="0"/>
              <a:t>10/4/2022</a:t>
            </a:fld>
            <a:endParaRPr lang="en-US"/>
          </a:p>
        </p:txBody>
      </p:sp>
      <p:sp>
        <p:nvSpPr>
          <p:cNvPr id="5" name="Footer Placeholder 4">
            <a:extLst>
              <a:ext uri="{FF2B5EF4-FFF2-40B4-BE49-F238E27FC236}">
                <a16:creationId xmlns:a16="http://schemas.microsoft.com/office/drawing/2014/main" id="{354EABE2-FD61-A1F3-938C-1F4D6657E4C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9E3E060-C536-4646-9B9F-6BBFB509E74A}"/>
              </a:ext>
            </a:extLst>
          </p:cNvPr>
          <p:cNvSpPr>
            <a:spLocks noGrp="1"/>
          </p:cNvSpPr>
          <p:nvPr>
            <p:ph type="sldNum" sz="quarter" idx="12"/>
          </p:nvPr>
        </p:nvSpPr>
        <p:spPr/>
        <p:txBody>
          <a:bodyPr/>
          <a:lstStyle/>
          <a:p>
            <a:fld id="{9FCD5F1D-C661-4F1F-AAC7-E7FBF6BC4AA5}" type="slidenum">
              <a:rPr lang="en-US" smtClean="0"/>
              <a:t>‹#›</a:t>
            </a:fld>
            <a:endParaRPr lang="en-US"/>
          </a:p>
        </p:txBody>
      </p:sp>
    </p:spTree>
    <p:extLst>
      <p:ext uri="{BB962C8B-B14F-4D97-AF65-F5344CB8AC3E}">
        <p14:creationId xmlns:p14="http://schemas.microsoft.com/office/powerpoint/2010/main" val="380497776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5F41BF-3026-569E-C537-0E076138896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33690108-00C3-CA4B-3585-CB8FEA2E997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ADB47755-C5A5-E7D8-0198-F68153000DE3}"/>
              </a:ext>
            </a:extLst>
          </p:cNvPr>
          <p:cNvSpPr>
            <a:spLocks noGrp="1"/>
          </p:cNvSpPr>
          <p:nvPr>
            <p:ph type="dt" sz="half" idx="10"/>
          </p:nvPr>
        </p:nvSpPr>
        <p:spPr/>
        <p:txBody>
          <a:bodyPr/>
          <a:lstStyle/>
          <a:p>
            <a:fld id="{BC552ECC-2F93-4B5E-B54E-E1831F6DB291}" type="datetimeFigureOut">
              <a:rPr lang="en-US" smtClean="0"/>
              <a:t>10/4/2022</a:t>
            </a:fld>
            <a:endParaRPr lang="en-US"/>
          </a:p>
        </p:txBody>
      </p:sp>
      <p:sp>
        <p:nvSpPr>
          <p:cNvPr id="5" name="Footer Placeholder 4">
            <a:extLst>
              <a:ext uri="{FF2B5EF4-FFF2-40B4-BE49-F238E27FC236}">
                <a16:creationId xmlns:a16="http://schemas.microsoft.com/office/drawing/2014/main" id="{C538F6EC-085F-0850-D5AF-73C6C6DF1E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D5590A6-ECF5-406E-F2CC-FC1E4875F3E3}"/>
              </a:ext>
            </a:extLst>
          </p:cNvPr>
          <p:cNvSpPr>
            <a:spLocks noGrp="1"/>
          </p:cNvSpPr>
          <p:nvPr>
            <p:ph type="sldNum" sz="quarter" idx="12"/>
          </p:nvPr>
        </p:nvSpPr>
        <p:spPr/>
        <p:txBody>
          <a:bodyPr/>
          <a:lstStyle/>
          <a:p>
            <a:fld id="{9FCD5F1D-C661-4F1F-AAC7-E7FBF6BC4AA5}" type="slidenum">
              <a:rPr lang="en-US" smtClean="0"/>
              <a:t>‹#›</a:t>
            </a:fld>
            <a:endParaRPr lang="en-US"/>
          </a:p>
        </p:txBody>
      </p:sp>
    </p:spTree>
    <p:extLst>
      <p:ext uri="{BB962C8B-B14F-4D97-AF65-F5344CB8AC3E}">
        <p14:creationId xmlns:p14="http://schemas.microsoft.com/office/powerpoint/2010/main" val="156914416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223398-B2AC-FE42-85AD-91195F0D9E4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80D6F34-F6D7-0587-926D-325F4C547084}"/>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E8591653-A1E1-B177-CF85-55BC660A255B}"/>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55AE1DD-5DE5-D999-49F3-8091EFCFE55B}"/>
              </a:ext>
            </a:extLst>
          </p:cNvPr>
          <p:cNvSpPr>
            <a:spLocks noGrp="1"/>
          </p:cNvSpPr>
          <p:nvPr>
            <p:ph type="dt" sz="half" idx="10"/>
          </p:nvPr>
        </p:nvSpPr>
        <p:spPr/>
        <p:txBody>
          <a:bodyPr/>
          <a:lstStyle/>
          <a:p>
            <a:fld id="{BC552ECC-2F93-4B5E-B54E-E1831F6DB291}" type="datetimeFigureOut">
              <a:rPr lang="en-US" smtClean="0"/>
              <a:t>10/4/2022</a:t>
            </a:fld>
            <a:endParaRPr lang="en-US"/>
          </a:p>
        </p:txBody>
      </p:sp>
      <p:sp>
        <p:nvSpPr>
          <p:cNvPr id="6" name="Footer Placeholder 5">
            <a:extLst>
              <a:ext uri="{FF2B5EF4-FFF2-40B4-BE49-F238E27FC236}">
                <a16:creationId xmlns:a16="http://schemas.microsoft.com/office/drawing/2014/main" id="{5CEF20E7-B337-9BAB-7EB8-0B994A21B84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ECDA991-E126-DA82-915C-C2F25FE088AD}"/>
              </a:ext>
            </a:extLst>
          </p:cNvPr>
          <p:cNvSpPr>
            <a:spLocks noGrp="1"/>
          </p:cNvSpPr>
          <p:nvPr>
            <p:ph type="sldNum" sz="quarter" idx="12"/>
          </p:nvPr>
        </p:nvSpPr>
        <p:spPr/>
        <p:txBody>
          <a:bodyPr/>
          <a:lstStyle/>
          <a:p>
            <a:fld id="{9FCD5F1D-C661-4F1F-AAC7-E7FBF6BC4AA5}" type="slidenum">
              <a:rPr lang="en-US" smtClean="0"/>
              <a:t>‹#›</a:t>
            </a:fld>
            <a:endParaRPr lang="en-US"/>
          </a:p>
        </p:txBody>
      </p:sp>
    </p:spTree>
    <p:extLst>
      <p:ext uri="{BB962C8B-B14F-4D97-AF65-F5344CB8AC3E}">
        <p14:creationId xmlns:p14="http://schemas.microsoft.com/office/powerpoint/2010/main" val="207737714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FF3925-A0BB-D737-9CB2-9A0566ADE14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7C5F4E3-A3B8-B430-5E55-6E576C9BB35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C20F5ED1-836E-CDAF-67E4-241D3367993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8E7E9137-E703-ED77-8EAB-5FA528DAC19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302D10F-818F-855F-3FAC-0498467599BE}"/>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BFBAA83B-A5B5-EDD5-B6CA-9FE326CF523E}"/>
              </a:ext>
            </a:extLst>
          </p:cNvPr>
          <p:cNvSpPr>
            <a:spLocks noGrp="1"/>
          </p:cNvSpPr>
          <p:nvPr>
            <p:ph type="dt" sz="half" idx="10"/>
          </p:nvPr>
        </p:nvSpPr>
        <p:spPr/>
        <p:txBody>
          <a:bodyPr/>
          <a:lstStyle/>
          <a:p>
            <a:fld id="{BC552ECC-2F93-4B5E-B54E-E1831F6DB291}" type="datetimeFigureOut">
              <a:rPr lang="en-US" smtClean="0"/>
              <a:t>10/4/2022</a:t>
            </a:fld>
            <a:endParaRPr lang="en-US"/>
          </a:p>
        </p:txBody>
      </p:sp>
      <p:sp>
        <p:nvSpPr>
          <p:cNvPr id="8" name="Footer Placeholder 7">
            <a:extLst>
              <a:ext uri="{FF2B5EF4-FFF2-40B4-BE49-F238E27FC236}">
                <a16:creationId xmlns:a16="http://schemas.microsoft.com/office/drawing/2014/main" id="{BDEC32BC-5B08-987F-BEFB-F85727C57E9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0289D2C-7EB6-9338-5806-9039CF5A9188}"/>
              </a:ext>
            </a:extLst>
          </p:cNvPr>
          <p:cNvSpPr>
            <a:spLocks noGrp="1"/>
          </p:cNvSpPr>
          <p:nvPr>
            <p:ph type="sldNum" sz="quarter" idx="12"/>
          </p:nvPr>
        </p:nvSpPr>
        <p:spPr/>
        <p:txBody>
          <a:bodyPr/>
          <a:lstStyle/>
          <a:p>
            <a:fld id="{9FCD5F1D-C661-4F1F-AAC7-E7FBF6BC4AA5}" type="slidenum">
              <a:rPr lang="en-US" smtClean="0"/>
              <a:t>‹#›</a:t>
            </a:fld>
            <a:endParaRPr lang="en-US"/>
          </a:p>
        </p:txBody>
      </p:sp>
    </p:spTree>
    <p:extLst>
      <p:ext uri="{BB962C8B-B14F-4D97-AF65-F5344CB8AC3E}">
        <p14:creationId xmlns:p14="http://schemas.microsoft.com/office/powerpoint/2010/main" val="42790320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C01D7B-213A-A104-6EF5-860F0B8E61C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2A55B085-80B5-63E1-3F01-5170D6B23957}"/>
              </a:ext>
            </a:extLst>
          </p:cNvPr>
          <p:cNvSpPr>
            <a:spLocks noGrp="1"/>
          </p:cNvSpPr>
          <p:nvPr>
            <p:ph type="dt" sz="half" idx="10"/>
          </p:nvPr>
        </p:nvSpPr>
        <p:spPr/>
        <p:txBody>
          <a:bodyPr/>
          <a:lstStyle/>
          <a:p>
            <a:fld id="{BC552ECC-2F93-4B5E-B54E-E1831F6DB291}" type="datetimeFigureOut">
              <a:rPr lang="en-US" smtClean="0"/>
              <a:t>10/4/2022</a:t>
            </a:fld>
            <a:endParaRPr lang="en-US"/>
          </a:p>
        </p:txBody>
      </p:sp>
      <p:sp>
        <p:nvSpPr>
          <p:cNvPr id="4" name="Footer Placeholder 3">
            <a:extLst>
              <a:ext uri="{FF2B5EF4-FFF2-40B4-BE49-F238E27FC236}">
                <a16:creationId xmlns:a16="http://schemas.microsoft.com/office/drawing/2014/main" id="{BC7B9A29-BCA7-E215-8786-794F269687B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B9576153-7250-662E-A30A-A36161F45653}"/>
              </a:ext>
            </a:extLst>
          </p:cNvPr>
          <p:cNvSpPr>
            <a:spLocks noGrp="1"/>
          </p:cNvSpPr>
          <p:nvPr>
            <p:ph type="sldNum" sz="quarter" idx="12"/>
          </p:nvPr>
        </p:nvSpPr>
        <p:spPr/>
        <p:txBody>
          <a:bodyPr/>
          <a:lstStyle/>
          <a:p>
            <a:fld id="{9FCD5F1D-C661-4F1F-AAC7-E7FBF6BC4AA5}" type="slidenum">
              <a:rPr lang="en-US" smtClean="0"/>
              <a:t>‹#›</a:t>
            </a:fld>
            <a:endParaRPr lang="en-US"/>
          </a:p>
        </p:txBody>
      </p:sp>
    </p:spTree>
    <p:extLst>
      <p:ext uri="{BB962C8B-B14F-4D97-AF65-F5344CB8AC3E}">
        <p14:creationId xmlns:p14="http://schemas.microsoft.com/office/powerpoint/2010/main" val="16289497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6982486-E3A6-0464-D694-0886D16C35B4}"/>
              </a:ext>
            </a:extLst>
          </p:cNvPr>
          <p:cNvSpPr>
            <a:spLocks noGrp="1"/>
          </p:cNvSpPr>
          <p:nvPr>
            <p:ph type="dt" sz="half" idx="10"/>
          </p:nvPr>
        </p:nvSpPr>
        <p:spPr/>
        <p:txBody>
          <a:bodyPr/>
          <a:lstStyle/>
          <a:p>
            <a:fld id="{BC552ECC-2F93-4B5E-B54E-E1831F6DB291}" type="datetimeFigureOut">
              <a:rPr lang="en-US" smtClean="0"/>
              <a:t>10/4/2022</a:t>
            </a:fld>
            <a:endParaRPr lang="en-US"/>
          </a:p>
        </p:txBody>
      </p:sp>
      <p:sp>
        <p:nvSpPr>
          <p:cNvPr id="3" name="Footer Placeholder 2">
            <a:extLst>
              <a:ext uri="{FF2B5EF4-FFF2-40B4-BE49-F238E27FC236}">
                <a16:creationId xmlns:a16="http://schemas.microsoft.com/office/drawing/2014/main" id="{6B509962-EC51-A7F2-DD38-89EF2989FC29}"/>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927CDAAE-C580-DF80-6C51-3169CE7013A0}"/>
              </a:ext>
            </a:extLst>
          </p:cNvPr>
          <p:cNvSpPr>
            <a:spLocks noGrp="1"/>
          </p:cNvSpPr>
          <p:nvPr>
            <p:ph type="sldNum" sz="quarter" idx="12"/>
          </p:nvPr>
        </p:nvSpPr>
        <p:spPr/>
        <p:txBody>
          <a:bodyPr/>
          <a:lstStyle/>
          <a:p>
            <a:fld id="{9FCD5F1D-C661-4F1F-AAC7-E7FBF6BC4AA5}" type="slidenum">
              <a:rPr lang="en-US" smtClean="0"/>
              <a:t>‹#›</a:t>
            </a:fld>
            <a:endParaRPr lang="en-US"/>
          </a:p>
        </p:txBody>
      </p:sp>
    </p:spTree>
    <p:extLst>
      <p:ext uri="{BB962C8B-B14F-4D97-AF65-F5344CB8AC3E}">
        <p14:creationId xmlns:p14="http://schemas.microsoft.com/office/powerpoint/2010/main" val="1962142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504633-B76C-C9CE-635C-BC62EDC7404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4052136A-CBCB-7847-F10F-23DB477BBB80}"/>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5EF3A527-C1F9-29FD-C9A0-A7FF23072F5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2BFB50B-DDAB-36F5-092E-1375968F2832}"/>
              </a:ext>
            </a:extLst>
          </p:cNvPr>
          <p:cNvSpPr>
            <a:spLocks noGrp="1"/>
          </p:cNvSpPr>
          <p:nvPr>
            <p:ph type="dt" sz="half" idx="10"/>
          </p:nvPr>
        </p:nvSpPr>
        <p:spPr/>
        <p:txBody>
          <a:bodyPr/>
          <a:lstStyle/>
          <a:p>
            <a:fld id="{BC552ECC-2F93-4B5E-B54E-E1831F6DB291}" type="datetimeFigureOut">
              <a:rPr lang="en-US" smtClean="0"/>
              <a:t>10/4/2022</a:t>
            </a:fld>
            <a:endParaRPr lang="en-US"/>
          </a:p>
        </p:txBody>
      </p:sp>
      <p:sp>
        <p:nvSpPr>
          <p:cNvPr id="6" name="Footer Placeholder 5">
            <a:extLst>
              <a:ext uri="{FF2B5EF4-FFF2-40B4-BE49-F238E27FC236}">
                <a16:creationId xmlns:a16="http://schemas.microsoft.com/office/drawing/2014/main" id="{3482A3C6-2F05-834C-D213-A17B0587286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ADE529C-0642-DD49-0DFA-7DF373EF4001}"/>
              </a:ext>
            </a:extLst>
          </p:cNvPr>
          <p:cNvSpPr>
            <a:spLocks noGrp="1"/>
          </p:cNvSpPr>
          <p:nvPr>
            <p:ph type="sldNum" sz="quarter" idx="12"/>
          </p:nvPr>
        </p:nvSpPr>
        <p:spPr/>
        <p:txBody>
          <a:bodyPr/>
          <a:lstStyle/>
          <a:p>
            <a:fld id="{9FCD5F1D-C661-4F1F-AAC7-E7FBF6BC4AA5}" type="slidenum">
              <a:rPr lang="en-US" smtClean="0"/>
              <a:t>‹#›</a:t>
            </a:fld>
            <a:endParaRPr lang="en-US"/>
          </a:p>
        </p:txBody>
      </p:sp>
    </p:spTree>
    <p:extLst>
      <p:ext uri="{BB962C8B-B14F-4D97-AF65-F5344CB8AC3E}">
        <p14:creationId xmlns:p14="http://schemas.microsoft.com/office/powerpoint/2010/main" val="36327263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E4BC7C-868C-4491-FC80-EDEC01BAF79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204EAB1-BC7E-931A-EEBE-C02FB7525B7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6D77C00-7902-CC47-16AA-99586480F33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38F0275-188B-9BF2-0A36-D3180ED53F7C}"/>
              </a:ext>
            </a:extLst>
          </p:cNvPr>
          <p:cNvSpPr>
            <a:spLocks noGrp="1"/>
          </p:cNvSpPr>
          <p:nvPr>
            <p:ph type="dt" sz="half" idx="10"/>
          </p:nvPr>
        </p:nvSpPr>
        <p:spPr/>
        <p:txBody>
          <a:bodyPr/>
          <a:lstStyle/>
          <a:p>
            <a:fld id="{BC552ECC-2F93-4B5E-B54E-E1831F6DB291}" type="datetimeFigureOut">
              <a:rPr lang="en-US" smtClean="0"/>
              <a:t>10/4/2022</a:t>
            </a:fld>
            <a:endParaRPr lang="en-US"/>
          </a:p>
        </p:txBody>
      </p:sp>
      <p:sp>
        <p:nvSpPr>
          <p:cNvPr id="6" name="Footer Placeholder 5">
            <a:extLst>
              <a:ext uri="{FF2B5EF4-FFF2-40B4-BE49-F238E27FC236}">
                <a16:creationId xmlns:a16="http://schemas.microsoft.com/office/drawing/2014/main" id="{18908284-5215-E389-2B9C-FCA187B3A87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4657DE2-EF78-44A2-6DC7-E1205B1A9812}"/>
              </a:ext>
            </a:extLst>
          </p:cNvPr>
          <p:cNvSpPr>
            <a:spLocks noGrp="1"/>
          </p:cNvSpPr>
          <p:nvPr>
            <p:ph type="sldNum" sz="quarter" idx="12"/>
          </p:nvPr>
        </p:nvSpPr>
        <p:spPr/>
        <p:txBody>
          <a:bodyPr/>
          <a:lstStyle/>
          <a:p>
            <a:fld id="{9FCD5F1D-C661-4F1F-AAC7-E7FBF6BC4AA5}" type="slidenum">
              <a:rPr lang="en-US" smtClean="0"/>
              <a:t>‹#›</a:t>
            </a:fld>
            <a:endParaRPr lang="en-US"/>
          </a:p>
        </p:txBody>
      </p:sp>
    </p:spTree>
    <p:extLst>
      <p:ext uri="{BB962C8B-B14F-4D97-AF65-F5344CB8AC3E}">
        <p14:creationId xmlns:p14="http://schemas.microsoft.com/office/powerpoint/2010/main" val="13450105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EC0A3E3-DFD2-6351-A26F-9D880C427CF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B70EB678-EAC0-1425-EE7E-AFE77A335B1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995AB3-5A5A-6DA9-FB1A-9BD952F8C39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C552ECC-2F93-4B5E-B54E-E1831F6DB291}" type="datetimeFigureOut">
              <a:rPr lang="en-US" smtClean="0"/>
              <a:t>10/4/2022</a:t>
            </a:fld>
            <a:endParaRPr lang="en-US"/>
          </a:p>
        </p:txBody>
      </p:sp>
      <p:sp>
        <p:nvSpPr>
          <p:cNvPr id="5" name="Footer Placeholder 4">
            <a:extLst>
              <a:ext uri="{FF2B5EF4-FFF2-40B4-BE49-F238E27FC236}">
                <a16:creationId xmlns:a16="http://schemas.microsoft.com/office/drawing/2014/main" id="{22F6CEDF-7F51-E815-48DD-1D99FBA7587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DA87FBF-BB28-8E67-4FFE-614D3C1CD00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FCD5F1D-C661-4F1F-AAC7-E7FBF6BC4AA5}" type="slidenum">
              <a:rPr lang="en-US" smtClean="0"/>
              <a:t>‹#›</a:t>
            </a:fld>
            <a:endParaRPr lang="en-US"/>
          </a:p>
        </p:txBody>
      </p:sp>
    </p:spTree>
    <p:extLst>
      <p:ext uri="{BB962C8B-B14F-4D97-AF65-F5344CB8AC3E}">
        <p14:creationId xmlns:p14="http://schemas.microsoft.com/office/powerpoint/2010/main" val="164828000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8" Type="http://schemas.openxmlformats.org/officeDocument/2006/relationships/oleObject" Target="../embeddings/oleObject11.bin"/><Relationship Id="rId13" Type="http://schemas.openxmlformats.org/officeDocument/2006/relationships/image" Target="../media/image13.wmf"/><Relationship Id="rId3" Type="http://schemas.openxmlformats.org/officeDocument/2006/relationships/image" Target="../media/image8.wmf"/><Relationship Id="rId7" Type="http://schemas.openxmlformats.org/officeDocument/2006/relationships/image" Target="../media/image10.wmf"/><Relationship Id="rId12" Type="http://schemas.openxmlformats.org/officeDocument/2006/relationships/oleObject" Target="../embeddings/oleObject13.bin"/><Relationship Id="rId2" Type="http://schemas.openxmlformats.org/officeDocument/2006/relationships/oleObject" Target="../embeddings/oleObject8.bin"/><Relationship Id="rId1" Type="http://schemas.openxmlformats.org/officeDocument/2006/relationships/slideLayout" Target="../slideLayouts/slideLayout2.xml"/><Relationship Id="rId6" Type="http://schemas.openxmlformats.org/officeDocument/2006/relationships/oleObject" Target="../embeddings/oleObject10.bin"/><Relationship Id="rId11" Type="http://schemas.openxmlformats.org/officeDocument/2006/relationships/image" Target="../media/image12.wmf"/><Relationship Id="rId5" Type="http://schemas.openxmlformats.org/officeDocument/2006/relationships/image" Target="../media/image9.wmf"/><Relationship Id="rId10" Type="http://schemas.openxmlformats.org/officeDocument/2006/relationships/oleObject" Target="../embeddings/oleObject12.bin"/><Relationship Id="rId4" Type="http://schemas.openxmlformats.org/officeDocument/2006/relationships/oleObject" Target="../embeddings/oleObject9.bin"/><Relationship Id="rId9" Type="http://schemas.openxmlformats.org/officeDocument/2006/relationships/image" Target="../media/image11.wmf"/></Relationships>
</file>

<file path=ppt/slides/_rels/slide14.xml.rels><?xml version="1.0" encoding="UTF-8" standalone="yes"?>
<Relationships xmlns="http://schemas.openxmlformats.org/package/2006/relationships"><Relationship Id="rId3" Type="http://schemas.openxmlformats.org/officeDocument/2006/relationships/image" Target="../media/image14.wmf"/><Relationship Id="rId2" Type="http://schemas.openxmlformats.org/officeDocument/2006/relationships/oleObject" Target="../embeddings/oleObject14.bin"/><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8" Type="http://schemas.openxmlformats.org/officeDocument/2006/relationships/oleObject" Target="../embeddings/oleObject18.bin"/><Relationship Id="rId3" Type="http://schemas.openxmlformats.org/officeDocument/2006/relationships/image" Target="../media/image15.emf"/><Relationship Id="rId7" Type="http://schemas.openxmlformats.org/officeDocument/2006/relationships/image" Target="../media/image17.emf"/><Relationship Id="rId2" Type="http://schemas.openxmlformats.org/officeDocument/2006/relationships/oleObject" Target="../embeddings/oleObject15.bin"/><Relationship Id="rId1" Type="http://schemas.openxmlformats.org/officeDocument/2006/relationships/slideLayout" Target="../slideLayouts/slideLayout2.xml"/><Relationship Id="rId6" Type="http://schemas.openxmlformats.org/officeDocument/2006/relationships/oleObject" Target="../embeddings/oleObject17.bin"/><Relationship Id="rId11" Type="http://schemas.openxmlformats.org/officeDocument/2006/relationships/image" Target="../media/image19.emf"/><Relationship Id="rId5" Type="http://schemas.openxmlformats.org/officeDocument/2006/relationships/image" Target="../media/image16.emf"/><Relationship Id="rId10" Type="http://schemas.openxmlformats.org/officeDocument/2006/relationships/oleObject" Target="../embeddings/oleObject19.bin"/><Relationship Id="rId4" Type="http://schemas.openxmlformats.org/officeDocument/2006/relationships/oleObject" Target="../embeddings/oleObject16.bin"/><Relationship Id="rId9" Type="http://schemas.openxmlformats.org/officeDocument/2006/relationships/image" Target="../media/image18.emf"/></Relationships>
</file>

<file path=ppt/slides/_rels/slide18.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oleObject" Target="../embeddings/oleObject20.bin"/><Relationship Id="rId1" Type="http://schemas.openxmlformats.org/officeDocument/2006/relationships/slideLayout" Target="../slideLayouts/slideLayout2.xml"/><Relationship Id="rId5" Type="http://schemas.openxmlformats.org/officeDocument/2006/relationships/image" Target="../media/image21.emf"/><Relationship Id="rId4" Type="http://schemas.openxmlformats.org/officeDocument/2006/relationships/oleObject" Target="../embeddings/oleObject21.bin"/></Relationships>
</file>

<file path=ppt/slides/_rels/slide19.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oleObject" Target="../embeddings/oleObject22.bin"/><Relationship Id="rId1" Type="http://schemas.openxmlformats.org/officeDocument/2006/relationships/slideLayout" Target="../slideLayouts/slideLayout2.xml"/><Relationship Id="rId5" Type="http://schemas.openxmlformats.org/officeDocument/2006/relationships/image" Target="../media/image23.wmf"/><Relationship Id="rId4" Type="http://schemas.openxmlformats.org/officeDocument/2006/relationships/oleObject" Target="../embeddings/oleObject23.bin"/></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image" Target="../media/image24.jpe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26.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1.wmf"/><Relationship Id="rId2" Type="http://schemas.openxmlformats.org/officeDocument/2006/relationships/oleObject" Target="../embeddings/oleObject1.bin"/><Relationship Id="rId1" Type="http://schemas.openxmlformats.org/officeDocument/2006/relationships/slideLayout" Target="../slideLayouts/slideLayout2.xml"/><Relationship Id="rId5" Type="http://schemas.openxmlformats.org/officeDocument/2006/relationships/image" Target="../media/image2.wmf"/><Relationship Id="rId4" Type="http://schemas.openxmlformats.org/officeDocument/2006/relationships/oleObject" Target="../embeddings/oleObject2.bin"/></Relationships>
</file>

<file path=ppt/slides/_rels/slide4.xml.rels><?xml version="1.0" encoding="UTF-8" standalone="yes"?>
<Relationships xmlns="http://schemas.openxmlformats.org/package/2006/relationships"><Relationship Id="rId3" Type="http://schemas.openxmlformats.org/officeDocument/2006/relationships/image" Target="../media/image3.wmf"/><Relationship Id="rId2" Type="http://schemas.openxmlformats.org/officeDocument/2006/relationships/oleObject" Target="../embeddings/oleObject3.bin"/><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wmf"/><Relationship Id="rId2" Type="http://schemas.openxmlformats.org/officeDocument/2006/relationships/oleObject" Target="../embeddings/oleObject4.bin"/><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wmf"/><Relationship Id="rId2" Type="http://schemas.openxmlformats.org/officeDocument/2006/relationships/oleObject" Target="../embeddings/oleObject5.bin"/><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wmf"/><Relationship Id="rId2" Type="http://schemas.openxmlformats.org/officeDocument/2006/relationships/oleObject" Target="../embeddings/oleObject6.bin"/><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7.wmf"/><Relationship Id="rId2" Type="http://schemas.openxmlformats.org/officeDocument/2006/relationships/oleObject" Target="../embeddings/oleObject7.bin"/><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5E00E2-A37F-0440-0FBD-D972ABF8EB62}"/>
              </a:ext>
            </a:extLst>
          </p:cNvPr>
          <p:cNvSpPr>
            <a:spLocks noGrp="1"/>
          </p:cNvSpPr>
          <p:nvPr>
            <p:ph type="ctrTitle"/>
          </p:nvPr>
        </p:nvSpPr>
        <p:spPr>
          <a:xfrm>
            <a:off x="1524000" y="1122363"/>
            <a:ext cx="9144000" cy="1396550"/>
          </a:xfrm>
        </p:spPr>
        <p:txBody>
          <a:bodyPr/>
          <a:lstStyle/>
          <a:p>
            <a:r>
              <a:rPr lang="en-US" dirty="0"/>
              <a:t>Oct Update</a:t>
            </a:r>
          </a:p>
        </p:txBody>
      </p:sp>
      <p:sp>
        <p:nvSpPr>
          <p:cNvPr id="3" name="Subtitle 2">
            <a:extLst>
              <a:ext uri="{FF2B5EF4-FFF2-40B4-BE49-F238E27FC236}">
                <a16:creationId xmlns:a16="http://schemas.microsoft.com/office/drawing/2014/main" id="{D1225068-01AB-84B3-EFF9-E5741EC08CB6}"/>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3915461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D74FB1-2375-71D8-3D4F-11B8E7D7434A}"/>
              </a:ext>
            </a:extLst>
          </p:cNvPr>
          <p:cNvSpPr>
            <a:spLocks noGrp="1"/>
          </p:cNvSpPr>
          <p:nvPr>
            <p:ph type="title"/>
          </p:nvPr>
        </p:nvSpPr>
        <p:spPr>
          <a:xfrm>
            <a:off x="381000" y="192597"/>
            <a:ext cx="10515600" cy="678671"/>
          </a:xfrm>
        </p:spPr>
        <p:txBody>
          <a:bodyPr>
            <a:normAutofit fontScale="90000"/>
          </a:bodyPr>
          <a:lstStyle/>
          <a:p>
            <a:r>
              <a:rPr lang="en-US" dirty="0"/>
              <a:t>Auto Cy-Plex  Formerly Auto-CIF</a:t>
            </a:r>
          </a:p>
        </p:txBody>
      </p:sp>
      <p:sp>
        <p:nvSpPr>
          <p:cNvPr id="3" name="Content Placeholder 2">
            <a:extLst>
              <a:ext uri="{FF2B5EF4-FFF2-40B4-BE49-F238E27FC236}">
                <a16:creationId xmlns:a16="http://schemas.microsoft.com/office/drawing/2014/main" id="{9581C9B3-972D-3EF1-D480-4FA04092451F}"/>
              </a:ext>
            </a:extLst>
          </p:cNvPr>
          <p:cNvSpPr>
            <a:spLocks noGrp="1"/>
          </p:cNvSpPr>
          <p:nvPr>
            <p:ph idx="1"/>
          </p:nvPr>
        </p:nvSpPr>
        <p:spPr>
          <a:xfrm>
            <a:off x="381000" y="1253331"/>
            <a:ext cx="11169770" cy="2033333"/>
          </a:xfrm>
        </p:spPr>
        <p:txBody>
          <a:bodyPr>
            <a:normAutofit/>
          </a:bodyPr>
          <a:lstStyle/>
          <a:p>
            <a:pPr marL="0" indent="0">
              <a:buNone/>
            </a:pPr>
            <a:r>
              <a:rPr lang="en-US" sz="2000" b="1" u="sng" dirty="0"/>
              <a:t>Key Developments</a:t>
            </a:r>
          </a:p>
          <a:p>
            <a:r>
              <a:rPr lang="en-US" sz="1800" dirty="0" err="1"/>
              <a:t>Invisi</a:t>
            </a:r>
            <a:r>
              <a:rPr lang="en-US" sz="1800" dirty="0"/>
              <a:t>-Slip</a:t>
            </a:r>
          </a:p>
          <a:p>
            <a:r>
              <a:rPr lang="en-US" sz="1800" dirty="0"/>
              <a:t>Change of direction to micro-fluidic device</a:t>
            </a:r>
          </a:p>
          <a:p>
            <a:r>
              <a:rPr lang="en-US" sz="1800" dirty="0" err="1"/>
              <a:t>mCPBA</a:t>
            </a:r>
            <a:r>
              <a:rPr lang="en-US" sz="1800" dirty="0"/>
              <a:t> based bleach solution</a:t>
            </a:r>
          </a:p>
        </p:txBody>
      </p:sp>
      <p:sp>
        <p:nvSpPr>
          <p:cNvPr id="4" name="TextBox 3">
            <a:extLst>
              <a:ext uri="{FF2B5EF4-FFF2-40B4-BE49-F238E27FC236}">
                <a16:creationId xmlns:a16="http://schemas.microsoft.com/office/drawing/2014/main" id="{EE4BB8CB-33B7-69FE-A55A-3C0D513DEDE3}"/>
              </a:ext>
            </a:extLst>
          </p:cNvPr>
          <p:cNvSpPr txBox="1"/>
          <p:nvPr/>
        </p:nvSpPr>
        <p:spPr>
          <a:xfrm>
            <a:off x="381000" y="3429000"/>
            <a:ext cx="4883645" cy="1754326"/>
          </a:xfrm>
          <a:prstGeom prst="rect">
            <a:avLst/>
          </a:prstGeom>
          <a:noFill/>
        </p:spPr>
        <p:txBody>
          <a:bodyPr wrap="none" rtlCol="0">
            <a:spAutoFit/>
          </a:bodyPr>
          <a:lstStyle/>
          <a:p>
            <a:r>
              <a:rPr lang="en-US" b="1" u="sng" dirty="0"/>
              <a:t>Upgrades</a:t>
            </a:r>
          </a:p>
          <a:p>
            <a:pPr marL="285750" indent="-285750">
              <a:buFont typeface="Arial" panose="020B0604020202020204" pitchFamily="34" charset="0"/>
              <a:buChar char="•"/>
            </a:pPr>
            <a:r>
              <a:rPr lang="en-US" dirty="0"/>
              <a:t>Ram on computer boosted from 16gb to 128gb</a:t>
            </a:r>
          </a:p>
          <a:p>
            <a:pPr marL="285750" indent="-285750">
              <a:buFont typeface="Arial" panose="020B0604020202020204" pitchFamily="34" charset="0"/>
              <a:buChar char="•"/>
            </a:pPr>
            <a:r>
              <a:rPr lang="en-US" dirty="0"/>
              <a:t>SSD storage space boosted from 256gb to 2tb</a:t>
            </a:r>
          </a:p>
          <a:p>
            <a:pPr marL="285750" indent="-285750">
              <a:buFont typeface="Arial" panose="020B0604020202020204" pitchFamily="34" charset="0"/>
              <a:buChar char="•"/>
            </a:pPr>
            <a:r>
              <a:rPr lang="en-US" dirty="0"/>
              <a:t>Level screws replaced with tilt stage</a:t>
            </a:r>
          </a:p>
          <a:p>
            <a:pPr marL="285750" indent="-285750">
              <a:buFont typeface="Arial" panose="020B0604020202020204" pitchFamily="34" charset="0"/>
              <a:buChar char="•"/>
            </a:pPr>
            <a:r>
              <a:rPr lang="en-US" dirty="0"/>
              <a:t>New fluidic system</a:t>
            </a:r>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11795301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91AC9F-803D-2D3A-0DF7-2E0D42777646}"/>
              </a:ext>
            </a:extLst>
          </p:cNvPr>
          <p:cNvSpPr>
            <a:spLocks noGrp="1"/>
          </p:cNvSpPr>
          <p:nvPr>
            <p:ph type="title"/>
          </p:nvPr>
        </p:nvSpPr>
        <p:spPr>
          <a:xfrm>
            <a:off x="484517" y="201223"/>
            <a:ext cx="10515600" cy="721803"/>
          </a:xfrm>
        </p:spPr>
        <p:txBody>
          <a:bodyPr/>
          <a:lstStyle/>
          <a:p>
            <a:r>
              <a:rPr lang="en-US" u="sng" dirty="0" err="1"/>
              <a:t>Invisi</a:t>
            </a:r>
            <a:r>
              <a:rPr lang="en-US" u="sng" dirty="0"/>
              <a:t>-Slip</a:t>
            </a:r>
          </a:p>
        </p:txBody>
      </p:sp>
      <p:sp>
        <p:nvSpPr>
          <p:cNvPr id="3" name="Content Placeholder 2">
            <a:extLst>
              <a:ext uri="{FF2B5EF4-FFF2-40B4-BE49-F238E27FC236}">
                <a16:creationId xmlns:a16="http://schemas.microsoft.com/office/drawing/2014/main" id="{7798227C-7BB7-C8AF-FAB3-7E44D8ACADF1}"/>
              </a:ext>
            </a:extLst>
          </p:cNvPr>
          <p:cNvSpPr>
            <a:spLocks noGrp="1"/>
          </p:cNvSpPr>
          <p:nvPr>
            <p:ph idx="1"/>
          </p:nvPr>
        </p:nvSpPr>
        <p:spPr>
          <a:xfrm>
            <a:off x="484517" y="1130061"/>
            <a:ext cx="10515600" cy="5133167"/>
          </a:xfrm>
        </p:spPr>
        <p:txBody>
          <a:bodyPr/>
          <a:lstStyle/>
          <a:p>
            <a:pPr marL="0" indent="0">
              <a:buNone/>
            </a:pPr>
            <a:r>
              <a:rPr lang="en-US" dirty="0"/>
              <a:t>FEP film’s RI = 1.333, H2O RI = 1.330</a:t>
            </a:r>
          </a:p>
          <a:p>
            <a:r>
              <a:rPr lang="en-US" b="1" dirty="0"/>
              <a:t>Idea = FEP as effective ‘coverslip window’ will provide optimal optics in a water dipping environment</a:t>
            </a:r>
          </a:p>
        </p:txBody>
      </p:sp>
      <p:sp>
        <p:nvSpPr>
          <p:cNvPr id="4" name="TextBox 3">
            <a:extLst>
              <a:ext uri="{FF2B5EF4-FFF2-40B4-BE49-F238E27FC236}">
                <a16:creationId xmlns:a16="http://schemas.microsoft.com/office/drawing/2014/main" id="{4793AF0C-D262-958B-0793-4703D9486E12}"/>
              </a:ext>
            </a:extLst>
          </p:cNvPr>
          <p:cNvSpPr txBox="1"/>
          <p:nvPr/>
        </p:nvSpPr>
        <p:spPr>
          <a:xfrm>
            <a:off x="621102" y="3610380"/>
            <a:ext cx="8523167" cy="1938992"/>
          </a:xfrm>
          <a:prstGeom prst="rect">
            <a:avLst/>
          </a:prstGeom>
          <a:noFill/>
        </p:spPr>
        <p:txBody>
          <a:bodyPr wrap="none" rtlCol="0">
            <a:spAutoFit/>
          </a:bodyPr>
          <a:lstStyle/>
          <a:p>
            <a:pPr marL="285750" indent="-285750">
              <a:buFont typeface="Arial" panose="020B0604020202020204" pitchFamily="34" charset="0"/>
              <a:buChar char="•"/>
            </a:pPr>
            <a:r>
              <a:rPr lang="en-US" sz="2400" dirty="0"/>
              <a:t>Easy idea, but difficult to manufacture</a:t>
            </a:r>
          </a:p>
          <a:p>
            <a:pPr marL="285750" indent="-285750">
              <a:buFont typeface="Arial" panose="020B0604020202020204" pitchFamily="34" charset="0"/>
              <a:buChar char="•"/>
            </a:pPr>
            <a:r>
              <a:rPr lang="en-US" sz="2400" dirty="0"/>
              <a:t>FEP film is very </a:t>
            </a:r>
            <a:r>
              <a:rPr lang="en-US" sz="2400" dirty="0" err="1"/>
              <a:t>very</a:t>
            </a:r>
            <a:r>
              <a:rPr lang="en-US" sz="2400" dirty="0"/>
              <a:t> slick and hard to stick adhesives to</a:t>
            </a:r>
          </a:p>
          <a:p>
            <a:pPr marL="285750" indent="-285750">
              <a:buFont typeface="Arial" panose="020B0604020202020204" pitchFamily="34" charset="0"/>
              <a:buChar char="•"/>
            </a:pPr>
            <a:r>
              <a:rPr lang="en-US" sz="2400" dirty="0"/>
              <a:t>Acton’s </a:t>
            </a:r>
            <a:r>
              <a:rPr lang="en-US" sz="2400" dirty="0" err="1"/>
              <a:t>fluoroetch</a:t>
            </a:r>
            <a:r>
              <a:rPr lang="en-US" sz="2400" dirty="0"/>
              <a:t> modifies surface and allows adhesives to stick</a:t>
            </a:r>
          </a:p>
          <a:p>
            <a:pPr marL="285750" indent="-285750">
              <a:buFont typeface="Arial" panose="020B0604020202020204" pitchFamily="34" charset="0"/>
              <a:buChar char="•"/>
            </a:pPr>
            <a:r>
              <a:rPr lang="en-US" sz="2400" dirty="0"/>
              <a:t>PDMS has sufficient bond to modified FEP film if cured on it. </a:t>
            </a:r>
          </a:p>
          <a:p>
            <a:pPr marL="285750" indent="-285750">
              <a:buFont typeface="Arial" panose="020B0604020202020204" pitchFamily="34" charset="0"/>
              <a:buChar char="•"/>
            </a:pPr>
            <a:endParaRPr lang="en-US" sz="2400" dirty="0"/>
          </a:p>
        </p:txBody>
      </p:sp>
    </p:spTree>
    <p:extLst>
      <p:ext uri="{BB962C8B-B14F-4D97-AF65-F5344CB8AC3E}">
        <p14:creationId xmlns:p14="http://schemas.microsoft.com/office/powerpoint/2010/main" val="27282685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4D8FD97-56E7-0BE3-DE65-B05F1A9E8BA6}"/>
              </a:ext>
            </a:extLst>
          </p:cNvPr>
          <p:cNvSpPr>
            <a:spLocks noGrp="1"/>
          </p:cNvSpPr>
          <p:nvPr>
            <p:ph type="title"/>
          </p:nvPr>
        </p:nvSpPr>
        <p:spPr>
          <a:xfrm>
            <a:off x="173966" y="0"/>
            <a:ext cx="10515600" cy="721803"/>
          </a:xfrm>
        </p:spPr>
        <p:txBody>
          <a:bodyPr/>
          <a:lstStyle/>
          <a:p>
            <a:r>
              <a:rPr lang="en-US" dirty="0"/>
              <a:t>Basics of design</a:t>
            </a:r>
          </a:p>
        </p:txBody>
      </p:sp>
      <p:sp>
        <p:nvSpPr>
          <p:cNvPr id="3" name="Content Placeholder 2">
            <a:extLst>
              <a:ext uri="{FF2B5EF4-FFF2-40B4-BE49-F238E27FC236}">
                <a16:creationId xmlns:a16="http://schemas.microsoft.com/office/drawing/2014/main" id="{6484F953-DAB0-1C64-AD20-369460B5DB3B}"/>
              </a:ext>
            </a:extLst>
          </p:cNvPr>
          <p:cNvSpPr>
            <a:spLocks noGrp="1"/>
          </p:cNvSpPr>
          <p:nvPr>
            <p:ph idx="1"/>
          </p:nvPr>
        </p:nvSpPr>
        <p:spPr>
          <a:xfrm>
            <a:off x="4297393" y="899648"/>
            <a:ext cx="5608607" cy="2939107"/>
          </a:xfrm>
          <a:ln w="25400">
            <a:solidFill>
              <a:schemeClr val="tx1"/>
            </a:solidFill>
          </a:ln>
        </p:spPr>
        <p:txBody>
          <a:bodyPr>
            <a:normAutofit/>
          </a:bodyPr>
          <a:lstStyle/>
          <a:p>
            <a:pPr marL="0" indent="0">
              <a:buNone/>
            </a:pPr>
            <a:r>
              <a:rPr lang="en-US" sz="1400" dirty="0"/>
              <a:t>Constraints</a:t>
            </a:r>
          </a:p>
          <a:p>
            <a:pPr marL="457200" indent="-457200">
              <a:buFont typeface="+mj-lt"/>
              <a:buAutoNum type="arabicPeriod"/>
            </a:pPr>
            <a:r>
              <a:rPr lang="en-US" sz="1400" dirty="0"/>
              <a:t>Overall height from slide &lt;2mm (allows for 1.1NA objectives to be used)</a:t>
            </a:r>
          </a:p>
          <a:p>
            <a:pPr marL="457200" indent="-457200">
              <a:buFont typeface="+mj-lt"/>
              <a:buAutoNum type="arabicPeriod"/>
            </a:pPr>
            <a:r>
              <a:rPr lang="en-US" sz="1400" dirty="0"/>
              <a:t>Low volume over tissue (around 70uL or less)</a:t>
            </a:r>
          </a:p>
          <a:p>
            <a:pPr marL="457200" indent="-457200">
              <a:buFont typeface="+mj-lt"/>
              <a:buAutoNum type="arabicPeriod"/>
            </a:pPr>
            <a:r>
              <a:rPr lang="en-US" sz="1400" dirty="0"/>
              <a:t>Optically ‘Pure’ viewing window made from FEP film. </a:t>
            </a:r>
          </a:p>
          <a:p>
            <a:pPr marL="457200" indent="-457200">
              <a:buFont typeface="+mj-lt"/>
              <a:buAutoNum type="arabicPeriod"/>
            </a:pPr>
            <a:r>
              <a:rPr lang="en-US" sz="1400" dirty="0"/>
              <a:t>Reversible Bonding of device</a:t>
            </a:r>
          </a:p>
          <a:p>
            <a:pPr marL="457200" indent="-457200">
              <a:buFont typeface="+mj-lt"/>
              <a:buAutoNum type="arabicPeriod"/>
            </a:pPr>
            <a:r>
              <a:rPr lang="en-US" sz="1400" dirty="0"/>
              <a:t>Fit on 75mm X 25mm slides without touching 18mm frosted area</a:t>
            </a:r>
          </a:p>
          <a:p>
            <a:pPr marL="457200" indent="-457200">
              <a:buFont typeface="+mj-lt"/>
              <a:buAutoNum type="arabicPeriod"/>
            </a:pPr>
            <a:r>
              <a:rPr lang="en-US" sz="1400" dirty="0"/>
              <a:t>Ports need to be separated from viewing window spatially to prevent collision with objective</a:t>
            </a:r>
          </a:p>
        </p:txBody>
      </p:sp>
      <p:sp>
        <p:nvSpPr>
          <p:cNvPr id="4" name="Content Placeholder 2">
            <a:extLst>
              <a:ext uri="{FF2B5EF4-FFF2-40B4-BE49-F238E27FC236}">
                <a16:creationId xmlns:a16="http://schemas.microsoft.com/office/drawing/2014/main" id="{3DDA9E28-A900-4C85-72B3-1F5622A8C072}"/>
              </a:ext>
            </a:extLst>
          </p:cNvPr>
          <p:cNvSpPr txBox="1">
            <a:spLocks/>
          </p:cNvSpPr>
          <p:nvPr/>
        </p:nvSpPr>
        <p:spPr>
          <a:xfrm>
            <a:off x="235790" y="899648"/>
            <a:ext cx="4061603" cy="2939106"/>
          </a:xfrm>
          <a:prstGeom prst="rect">
            <a:avLst/>
          </a:prstGeom>
          <a:ln w="25400">
            <a:solidFill>
              <a:schemeClr val="tx1"/>
            </a:solidFill>
          </a:ln>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800" dirty="0"/>
              <a:t>3</a:t>
            </a:r>
            <a:r>
              <a:rPr lang="en-US" sz="2000" dirty="0"/>
              <a:t> </a:t>
            </a:r>
            <a:r>
              <a:rPr lang="en-US" sz="1800" dirty="0"/>
              <a:t>components to design</a:t>
            </a:r>
          </a:p>
          <a:p>
            <a:pPr marL="457200" indent="-457200">
              <a:buFont typeface="+mj-lt"/>
              <a:buAutoNum type="arabicPeriod"/>
            </a:pPr>
            <a:r>
              <a:rPr lang="en-US" sz="1800" dirty="0"/>
              <a:t>Viewing window</a:t>
            </a:r>
          </a:p>
          <a:p>
            <a:pPr marL="457200" indent="-457200">
              <a:buFont typeface="+mj-lt"/>
              <a:buAutoNum type="arabicPeriod"/>
            </a:pPr>
            <a:r>
              <a:rPr lang="en-US" sz="1800" dirty="0"/>
              <a:t>Inlet and outlet port</a:t>
            </a:r>
          </a:p>
          <a:p>
            <a:pPr marL="457200" indent="-457200">
              <a:buFont typeface="+mj-lt"/>
              <a:buAutoNum type="arabicPeriod"/>
            </a:pPr>
            <a:r>
              <a:rPr lang="en-US" sz="1800" dirty="0"/>
              <a:t>Transition zones from port into viewing window area</a:t>
            </a:r>
          </a:p>
        </p:txBody>
      </p:sp>
      <p:grpSp>
        <p:nvGrpSpPr>
          <p:cNvPr id="16" name="Group 15">
            <a:extLst>
              <a:ext uri="{FF2B5EF4-FFF2-40B4-BE49-F238E27FC236}">
                <a16:creationId xmlns:a16="http://schemas.microsoft.com/office/drawing/2014/main" id="{FF54CB96-8401-A182-848C-EBAFB59E60CF}"/>
              </a:ext>
            </a:extLst>
          </p:cNvPr>
          <p:cNvGrpSpPr/>
          <p:nvPr/>
        </p:nvGrpSpPr>
        <p:grpSpPr>
          <a:xfrm>
            <a:off x="1106811" y="4787659"/>
            <a:ext cx="1455234" cy="198582"/>
            <a:chOff x="1106811" y="4787659"/>
            <a:chExt cx="1455234" cy="198582"/>
          </a:xfrm>
        </p:grpSpPr>
        <p:cxnSp>
          <p:nvCxnSpPr>
            <p:cNvPr id="6" name="Straight Connector 5">
              <a:extLst>
                <a:ext uri="{FF2B5EF4-FFF2-40B4-BE49-F238E27FC236}">
                  <a16:creationId xmlns:a16="http://schemas.microsoft.com/office/drawing/2014/main" id="{B6A2F5FD-C15A-130C-32E2-E7B2071D8948}"/>
                </a:ext>
              </a:extLst>
            </p:cNvPr>
            <p:cNvCxnSpPr/>
            <p:nvPr/>
          </p:nvCxnSpPr>
          <p:spPr>
            <a:xfrm>
              <a:off x="1242204" y="4787659"/>
              <a:ext cx="1319841" cy="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7" name="Straight Connector 6">
              <a:extLst>
                <a:ext uri="{FF2B5EF4-FFF2-40B4-BE49-F238E27FC236}">
                  <a16:creationId xmlns:a16="http://schemas.microsoft.com/office/drawing/2014/main" id="{4D077ECA-4275-C2CA-F750-1535A72865D9}"/>
                </a:ext>
              </a:extLst>
            </p:cNvPr>
            <p:cNvCxnSpPr/>
            <p:nvPr/>
          </p:nvCxnSpPr>
          <p:spPr>
            <a:xfrm>
              <a:off x="1242204" y="4986241"/>
              <a:ext cx="1319841" cy="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sp>
          <p:nvSpPr>
            <p:cNvPr id="9" name="Arc 8">
              <a:extLst>
                <a:ext uri="{FF2B5EF4-FFF2-40B4-BE49-F238E27FC236}">
                  <a16:creationId xmlns:a16="http://schemas.microsoft.com/office/drawing/2014/main" id="{3DED7088-F86E-D0EF-4FD9-4317EEC73039}"/>
                </a:ext>
              </a:extLst>
            </p:cNvPr>
            <p:cNvSpPr/>
            <p:nvPr/>
          </p:nvSpPr>
          <p:spPr>
            <a:xfrm rot="10800000">
              <a:off x="1106811" y="4787659"/>
              <a:ext cx="270785" cy="198573"/>
            </a:xfrm>
            <a:prstGeom prst="arc">
              <a:avLst>
                <a:gd name="adj1" fmla="val 16200000"/>
                <a:gd name="adj2" fmla="val 5523858"/>
              </a:avLst>
            </a:prstGeom>
            <a:ln w="254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grpSp>
        <p:nvGrpSpPr>
          <p:cNvPr id="15" name="Group 14">
            <a:extLst>
              <a:ext uri="{FF2B5EF4-FFF2-40B4-BE49-F238E27FC236}">
                <a16:creationId xmlns:a16="http://schemas.microsoft.com/office/drawing/2014/main" id="{5DE14D44-A82F-EFDE-8F77-C4FC3E22FC76}"/>
              </a:ext>
            </a:extLst>
          </p:cNvPr>
          <p:cNvGrpSpPr/>
          <p:nvPr/>
        </p:nvGrpSpPr>
        <p:grpSpPr>
          <a:xfrm rot="10800000">
            <a:off x="5880449" y="4787659"/>
            <a:ext cx="1455234" cy="198582"/>
            <a:chOff x="4051649" y="4787659"/>
            <a:chExt cx="1455234" cy="198582"/>
          </a:xfrm>
        </p:grpSpPr>
        <p:cxnSp>
          <p:nvCxnSpPr>
            <p:cNvPr id="10" name="Straight Connector 9">
              <a:extLst>
                <a:ext uri="{FF2B5EF4-FFF2-40B4-BE49-F238E27FC236}">
                  <a16:creationId xmlns:a16="http://schemas.microsoft.com/office/drawing/2014/main" id="{BC1EB43A-8444-21A1-1320-C4EA320B35CC}"/>
                </a:ext>
              </a:extLst>
            </p:cNvPr>
            <p:cNvCxnSpPr>
              <a:cxnSpLocks/>
            </p:cNvCxnSpPr>
            <p:nvPr/>
          </p:nvCxnSpPr>
          <p:spPr>
            <a:xfrm>
              <a:off x="4187042" y="4787659"/>
              <a:ext cx="1319841" cy="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7D8B7847-AC60-BB60-3AC8-EFE2D01992D8}"/>
                </a:ext>
              </a:extLst>
            </p:cNvPr>
            <p:cNvCxnSpPr>
              <a:cxnSpLocks/>
            </p:cNvCxnSpPr>
            <p:nvPr/>
          </p:nvCxnSpPr>
          <p:spPr>
            <a:xfrm>
              <a:off x="4187042" y="4986241"/>
              <a:ext cx="1319841" cy="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sp>
          <p:nvSpPr>
            <p:cNvPr id="12" name="Arc 11">
              <a:extLst>
                <a:ext uri="{FF2B5EF4-FFF2-40B4-BE49-F238E27FC236}">
                  <a16:creationId xmlns:a16="http://schemas.microsoft.com/office/drawing/2014/main" id="{79256B2D-84F5-646C-E0DA-E3BC496D8D16}"/>
                </a:ext>
              </a:extLst>
            </p:cNvPr>
            <p:cNvSpPr/>
            <p:nvPr/>
          </p:nvSpPr>
          <p:spPr>
            <a:xfrm rot="10800000">
              <a:off x="4051649" y="4787659"/>
              <a:ext cx="270785" cy="198573"/>
            </a:xfrm>
            <a:prstGeom prst="arc">
              <a:avLst>
                <a:gd name="adj1" fmla="val 16200000"/>
                <a:gd name="adj2" fmla="val 5523858"/>
              </a:avLst>
            </a:prstGeom>
            <a:ln w="25400">
              <a:solidFill>
                <a:srgbClr val="FF0000"/>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en-US"/>
            </a:p>
          </p:txBody>
        </p:sp>
      </p:grpSp>
      <p:cxnSp>
        <p:nvCxnSpPr>
          <p:cNvPr id="17" name="Straight Connector 16">
            <a:extLst>
              <a:ext uri="{FF2B5EF4-FFF2-40B4-BE49-F238E27FC236}">
                <a16:creationId xmlns:a16="http://schemas.microsoft.com/office/drawing/2014/main" id="{08A93C89-6640-1F41-1E6E-D9782491DD96}"/>
              </a:ext>
            </a:extLst>
          </p:cNvPr>
          <p:cNvCxnSpPr/>
          <p:nvPr/>
        </p:nvCxnSpPr>
        <p:spPr>
          <a:xfrm>
            <a:off x="3494896" y="4209809"/>
            <a:ext cx="1319841" cy="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8FEAA2A1-6B75-C44C-8D90-D3312A4BF4BD}"/>
              </a:ext>
            </a:extLst>
          </p:cNvPr>
          <p:cNvCxnSpPr/>
          <p:nvPr/>
        </p:nvCxnSpPr>
        <p:spPr>
          <a:xfrm>
            <a:off x="3494897" y="5657609"/>
            <a:ext cx="1319841" cy="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1DDEBD5C-451F-076C-21C2-8DA632914ED9}"/>
              </a:ext>
            </a:extLst>
          </p:cNvPr>
          <p:cNvCxnSpPr>
            <a:cxnSpLocks/>
          </p:cNvCxnSpPr>
          <p:nvPr/>
        </p:nvCxnSpPr>
        <p:spPr>
          <a:xfrm flipV="1">
            <a:off x="2562045" y="4209809"/>
            <a:ext cx="932851" cy="577850"/>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6C6A85DE-512B-E087-5E06-CF0D685EE62E}"/>
              </a:ext>
            </a:extLst>
          </p:cNvPr>
          <p:cNvCxnSpPr>
            <a:cxnSpLocks/>
          </p:cNvCxnSpPr>
          <p:nvPr/>
        </p:nvCxnSpPr>
        <p:spPr>
          <a:xfrm>
            <a:off x="2562045" y="4986231"/>
            <a:ext cx="932851" cy="671378"/>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47B17962-2BC6-041E-2C60-0AC1458606FC}"/>
              </a:ext>
            </a:extLst>
          </p:cNvPr>
          <p:cNvCxnSpPr>
            <a:cxnSpLocks/>
          </p:cNvCxnSpPr>
          <p:nvPr/>
        </p:nvCxnSpPr>
        <p:spPr>
          <a:xfrm>
            <a:off x="4792924" y="4209810"/>
            <a:ext cx="1087524" cy="577849"/>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823D24B9-F008-EBBC-842B-597112677997}"/>
              </a:ext>
            </a:extLst>
          </p:cNvPr>
          <p:cNvCxnSpPr>
            <a:cxnSpLocks/>
          </p:cNvCxnSpPr>
          <p:nvPr/>
        </p:nvCxnSpPr>
        <p:spPr>
          <a:xfrm flipV="1">
            <a:off x="4814737" y="4986232"/>
            <a:ext cx="1087524" cy="671377"/>
          </a:xfrm>
          <a:prstGeom prst="line">
            <a:avLst/>
          </a:prstGeom>
          <a:ln w="25400">
            <a:solidFill>
              <a:srgbClr val="FF0000"/>
            </a:solidFill>
          </a:ln>
        </p:spPr>
        <p:style>
          <a:lnRef idx="1">
            <a:schemeClr val="accent1"/>
          </a:lnRef>
          <a:fillRef idx="0">
            <a:schemeClr val="accent1"/>
          </a:fillRef>
          <a:effectRef idx="0">
            <a:schemeClr val="accent1"/>
          </a:effectRef>
          <a:fontRef idx="minor">
            <a:schemeClr val="tx1"/>
          </a:fontRef>
        </p:style>
      </p:cxnSp>
      <p:sp>
        <p:nvSpPr>
          <p:cNvPr id="27" name="Rectangle 26">
            <a:extLst>
              <a:ext uri="{FF2B5EF4-FFF2-40B4-BE49-F238E27FC236}">
                <a16:creationId xmlns:a16="http://schemas.microsoft.com/office/drawing/2014/main" id="{86D1E3A9-817B-66D0-03E4-B18431B2A088}"/>
              </a:ext>
            </a:extLst>
          </p:cNvPr>
          <p:cNvSpPr/>
          <p:nvPr/>
        </p:nvSpPr>
        <p:spPr>
          <a:xfrm>
            <a:off x="3494896" y="4298950"/>
            <a:ext cx="1319840" cy="1257292"/>
          </a:xfrm>
          <a:prstGeom prst="rect">
            <a:avLst/>
          </a:prstGeom>
          <a:solidFill>
            <a:srgbClr val="00B0F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Viewing Window</a:t>
            </a:r>
          </a:p>
        </p:txBody>
      </p:sp>
      <p:sp>
        <p:nvSpPr>
          <p:cNvPr id="28" name="TextBox 27">
            <a:extLst>
              <a:ext uri="{FF2B5EF4-FFF2-40B4-BE49-F238E27FC236}">
                <a16:creationId xmlns:a16="http://schemas.microsoft.com/office/drawing/2014/main" id="{799DE990-1FFB-E5C4-3831-9A22E55BA8F3}"/>
              </a:ext>
            </a:extLst>
          </p:cNvPr>
          <p:cNvSpPr txBox="1"/>
          <p:nvPr/>
        </p:nvSpPr>
        <p:spPr>
          <a:xfrm>
            <a:off x="173966" y="4089400"/>
            <a:ext cx="1036630" cy="369332"/>
          </a:xfrm>
          <a:prstGeom prst="rect">
            <a:avLst/>
          </a:prstGeom>
          <a:noFill/>
        </p:spPr>
        <p:txBody>
          <a:bodyPr wrap="none" rtlCol="0">
            <a:spAutoFit/>
          </a:bodyPr>
          <a:lstStyle/>
          <a:p>
            <a:r>
              <a:rPr lang="en-US" u="sng" dirty="0"/>
              <a:t>Top View</a:t>
            </a:r>
          </a:p>
        </p:txBody>
      </p:sp>
      <p:sp>
        <p:nvSpPr>
          <p:cNvPr id="30" name="TextBox 29">
            <a:extLst>
              <a:ext uri="{FF2B5EF4-FFF2-40B4-BE49-F238E27FC236}">
                <a16:creationId xmlns:a16="http://schemas.microsoft.com/office/drawing/2014/main" id="{59FD32C2-95A6-8AAE-8660-C9605948DABA}"/>
              </a:ext>
            </a:extLst>
          </p:cNvPr>
          <p:cNvSpPr txBox="1"/>
          <p:nvPr/>
        </p:nvSpPr>
        <p:spPr>
          <a:xfrm>
            <a:off x="1114209" y="4748445"/>
            <a:ext cx="764248" cy="276999"/>
          </a:xfrm>
          <a:prstGeom prst="rect">
            <a:avLst/>
          </a:prstGeom>
          <a:noFill/>
        </p:spPr>
        <p:txBody>
          <a:bodyPr wrap="none" rtlCol="0">
            <a:spAutoFit/>
          </a:bodyPr>
          <a:lstStyle/>
          <a:p>
            <a:r>
              <a:rPr lang="en-US" sz="1200" dirty="0"/>
              <a:t>Port Inlet</a:t>
            </a:r>
          </a:p>
        </p:txBody>
      </p:sp>
      <p:sp>
        <p:nvSpPr>
          <p:cNvPr id="31" name="TextBox 30">
            <a:extLst>
              <a:ext uri="{FF2B5EF4-FFF2-40B4-BE49-F238E27FC236}">
                <a16:creationId xmlns:a16="http://schemas.microsoft.com/office/drawing/2014/main" id="{7051BF2B-167A-85EA-C5C6-EDAFF0286885}"/>
              </a:ext>
            </a:extLst>
          </p:cNvPr>
          <p:cNvSpPr txBox="1"/>
          <p:nvPr/>
        </p:nvSpPr>
        <p:spPr>
          <a:xfrm>
            <a:off x="6456019" y="4748444"/>
            <a:ext cx="879664" cy="276999"/>
          </a:xfrm>
          <a:prstGeom prst="rect">
            <a:avLst/>
          </a:prstGeom>
          <a:noFill/>
        </p:spPr>
        <p:txBody>
          <a:bodyPr wrap="none" rtlCol="0">
            <a:spAutoFit/>
          </a:bodyPr>
          <a:lstStyle/>
          <a:p>
            <a:r>
              <a:rPr lang="en-US" sz="1200" dirty="0"/>
              <a:t>Port Outlet</a:t>
            </a:r>
          </a:p>
        </p:txBody>
      </p:sp>
    </p:spTree>
    <p:extLst>
      <p:ext uri="{BB962C8B-B14F-4D97-AF65-F5344CB8AC3E}">
        <p14:creationId xmlns:p14="http://schemas.microsoft.com/office/powerpoint/2010/main" val="336170420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7D880F-64DF-D188-988D-CFFBCFCEAB4A}"/>
              </a:ext>
            </a:extLst>
          </p:cNvPr>
          <p:cNvSpPr>
            <a:spLocks noGrp="1"/>
          </p:cNvSpPr>
          <p:nvPr>
            <p:ph type="title"/>
          </p:nvPr>
        </p:nvSpPr>
        <p:spPr>
          <a:xfrm>
            <a:off x="76200" y="-92075"/>
            <a:ext cx="10515600" cy="909493"/>
          </a:xfrm>
        </p:spPr>
        <p:txBody>
          <a:bodyPr/>
          <a:lstStyle/>
          <a:p>
            <a:r>
              <a:rPr lang="en-US" dirty="0"/>
              <a:t>Viewing Window Construction (Side View)</a:t>
            </a:r>
          </a:p>
        </p:txBody>
      </p:sp>
      <p:sp>
        <p:nvSpPr>
          <p:cNvPr id="3" name="Content Placeholder 2">
            <a:extLst>
              <a:ext uri="{FF2B5EF4-FFF2-40B4-BE49-F238E27FC236}">
                <a16:creationId xmlns:a16="http://schemas.microsoft.com/office/drawing/2014/main" id="{8848717F-81D4-5E61-1D83-0895DC7BF25D}"/>
              </a:ext>
            </a:extLst>
          </p:cNvPr>
          <p:cNvSpPr>
            <a:spLocks noGrp="1"/>
          </p:cNvSpPr>
          <p:nvPr>
            <p:ph idx="1"/>
          </p:nvPr>
        </p:nvSpPr>
        <p:spPr>
          <a:xfrm>
            <a:off x="219075" y="817418"/>
            <a:ext cx="7400925" cy="1706707"/>
          </a:xfrm>
        </p:spPr>
        <p:txBody>
          <a:bodyPr/>
          <a:lstStyle/>
          <a:p>
            <a:r>
              <a:rPr lang="en-US" sz="1800" dirty="0"/>
              <a:t>FEP is hard to adhere to any material</a:t>
            </a:r>
          </a:p>
          <a:p>
            <a:r>
              <a:rPr lang="en-US" sz="1800" dirty="0" err="1"/>
              <a:t>Fluoroetch</a:t>
            </a:r>
            <a:r>
              <a:rPr lang="en-US" sz="1800" dirty="0"/>
              <a:t> from Acton can modify FEP surface and allow it to adhere</a:t>
            </a:r>
          </a:p>
          <a:p>
            <a:endParaRPr lang="en-US" sz="1800" dirty="0"/>
          </a:p>
          <a:p>
            <a:endParaRPr lang="en-US" sz="1800" dirty="0"/>
          </a:p>
          <a:p>
            <a:endParaRPr lang="en-US" dirty="0"/>
          </a:p>
        </p:txBody>
      </p:sp>
      <p:graphicFrame>
        <p:nvGraphicFramePr>
          <p:cNvPr id="4" name="Object 3">
            <a:extLst>
              <a:ext uri="{FF2B5EF4-FFF2-40B4-BE49-F238E27FC236}">
                <a16:creationId xmlns:a16="http://schemas.microsoft.com/office/drawing/2014/main" id="{D8567D53-C744-AED9-97AA-F7093C3BEC15}"/>
              </a:ext>
            </a:extLst>
          </p:cNvPr>
          <p:cNvGraphicFramePr>
            <a:graphicFrameLocks noChangeAspect="1"/>
          </p:cNvGraphicFramePr>
          <p:nvPr/>
        </p:nvGraphicFramePr>
        <p:xfrm>
          <a:off x="133351" y="2714624"/>
          <a:ext cx="2933700" cy="569913"/>
        </p:xfrm>
        <a:graphic>
          <a:graphicData uri="http://schemas.openxmlformats.org/presentationml/2006/ole">
            <mc:AlternateContent xmlns:mc="http://schemas.openxmlformats.org/markup-compatibility/2006">
              <mc:Choice xmlns:v="urn:schemas-microsoft-com:vml" Requires="v">
                <p:oleObj name="Bitmap Image" r:id="rId2" imgW="6905520" imgH="895320" progId="PBrush">
                  <p:embed/>
                </p:oleObj>
              </mc:Choice>
              <mc:Fallback>
                <p:oleObj name="Bitmap Image" r:id="rId2" imgW="6905520" imgH="895320" progId="PBrush">
                  <p:embed/>
                  <p:pic>
                    <p:nvPicPr>
                      <p:cNvPr id="4" name="Object 3">
                        <a:extLst>
                          <a:ext uri="{FF2B5EF4-FFF2-40B4-BE49-F238E27FC236}">
                            <a16:creationId xmlns:a16="http://schemas.microsoft.com/office/drawing/2014/main" id="{D8567D53-C744-AED9-97AA-F7093C3BEC15}"/>
                          </a:ext>
                        </a:extLst>
                      </p:cNvPr>
                      <p:cNvPicPr/>
                      <p:nvPr/>
                    </p:nvPicPr>
                    <p:blipFill>
                      <a:blip r:embed="rId3"/>
                      <a:stretch>
                        <a:fillRect/>
                      </a:stretch>
                    </p:blipFill>
                    <p:spPr>
                      <a:xfrm>
                        <a:off x="133351" y="2714624"/>
                        <a:ext cx="2933700" cy="569913"/>
                      </a:xfrm>
                      <a:prstGeom prst="rect">
                        <a:avLst/>
                      </a:prstGeom>
                    </p:spPr>
                  </p:pic>
                </p:oleObj>
              </mc:Fallback>
            </mc:AlternateContent>
          </a:graphicData>
        </a:graphic>
      </p:graphicFrame>
      <p:sp>
        <p:nvSpPr>
          <p:cNvPr id="5" name="TextBox 4">
            <a:extLst>
              <a:ext uri="{FF2B5EF4-FFF2-40B4-BE49-F238E27FC236}">
                <a16:creationId xmlns:a16="http://schemas.microsoft.com/office/drawing/2014/main" id="{22596A01-00AA-97DC-B4F7-BBCFDD5746C9}"/>
              </a:ext>
            </a:extLst>
          </p:cNvPr>
          <p:cNvSpPr txBox="1"/>
          <p:nvPr/>
        </p:nvSpPr>
        <p:spPr>
          <a:xfrm>
            <a:off x="704848" y="1896187"/>
            <a:ext cx="2133597" cy="307777"/>
          </a:xfrm>
          <a:prstGeom prst="rect">
            <a:avLst/>
          </a:prstGeom>
          <a:noFill/>
        </p:spPr>
        <p:txBody>
          <a:bodyPr wrap="none" rtlCol="0">
            <a:spAutoFit/>
          </a:bodyPr>
          <a:lstStyle/>
          <a:p>
            <a:r>
              <a:rPr lang="en-US" sz="1400" dirty="0"/>
              <a:t>1. Make silicon wafer mold</a:t>
            </a:r>
          </a:p>
        </p:txBody>
      </p:sp>
      <p:graphicFrame>
        <p:nvGraphicFramePr>
          <p:cNvPr id="6" name="Object 5">
            <a:extLst>
              <a:ext uri="{FF2B5EF4-FFF2-40B4-BE49-F238E27FC236}">
                <a16:creationId xmlns:a16="http://schemas.microsoft.com/office/drawing/2014/main" id="{58DEAE0B-64CC-2B15-A0FF-A518C8EB357B}"/>
              </a:ext>
            </a:extLst>
          </p:cNvPr>
          <p:cNvGraphicFramePr>
            <a:graphicFrameLocks noChangeAspect="1"/>
          </p:cNvGraphicFramePr>
          <p:nvPr/>
        </p:nvGraphicFramePr>
        <p:xfrm>
          <a:off x="3910012" y="2859336"/>
          <a:ext cx="2743200" cy="484980"/>
        </p:xfrm>
        <a:graphic>
          <a:graphicData uri="http://schemas.openxmlformats.org/presentationml/2006/ole">
            <mc:AlternateContent xmlns:mc="http://schemas.openxmlformats.org/markup-compatibility/2006">
              <mc:Choice xmlns:v="urn:schemas-microsoft-com:vml" Requires="v">
                <p:oleObj name="Bitmap Image" r:id="rId4" imgW="6305400" imgH="628560" progId="PBrush">
                  <p:embed/>
                </p:oleObj>
              </mc:Choice>
              <mc:Fallback>
                <p:oleObj name="Bitmap Image" r:id="rId4" imgW="6305400" imgH="628560" progId="PBrush">
                  <p:embed/>
                  <p:pic>
                    <p:nvPicPr>
                      <p:cNvPr id="6" name="Object 5">
                        <a:extLst>
                          <a:ext uri="{FF2B5EF4-FFF2-40B4-BE49-F238E27FC236}">
                            <a16:creationId xmlns:a16="http://schemas.microsoft.com/office/drawing/2014/main" id="{58DEAE0B-64CC-2B15-A0FF-A518C8EB357B}"/>
                          </a:ext>
                        </a:extLst>
                      </p:cNvPr>
                      <p:cNvPicPr/>
                      <p:nvPr/>
                    </p:nvPicPr>
                    <p:blipFill>
                      <a:blip r:embed="rId5"/>
                      <a:stretch>
                        <a:fillRect/>
                      </a:stretch>
                    </p:blipFill>
                    <p:spPr>
                      <a:xfrm>
                        <a:off x="3910012" y="2859336"/>
                        <a:ext cx="2743200" cy="484980"/>
                      </a:xfrm>
                      <a:prstGeom prst="rect">
                        <a:avLst/>
                      </a:prstGeom>
                    </p:spPr>
                  </p:pic>
                </p:oleObj>
              </mc:Fallback>
            </mc:AlternateContent>
          </a:graphicData>
        </a:graphic>
      </p:graphicFrame>
      <p:sp>
        <p:nvSpPr>
          <p:cNvPr id="7" name="TextBox 6">
            <a:extLst>
              <a:ext uri="{FF2B5EF4-FFF2-40B4-BE49-F238E27FC236}">
                <a16:creationId xmlns:a16="http://schemas.microsoft.com/office/drawing/2014/main" id="{DD74F456-A5E4-406D-AB14-DD4D8D0DC91E}"/>
              </a:ext>
            </a:extLst>
          </p:cNvPr>
          <p:cNvSpPr txBox="1"/>
          <p:nvPr/>
        </p:nvSpPr>
        <p:spPr>
          <a:xfrm>
            <a:off x="3938587" y="1817742"/>
            <a:ext cx="2724153" cy="523220"/>
          </a:xfrm>
          <a:prstGeom prst="rect">
            <a:avLst/>
          </a:prstGeom>
          <a:noFill/>
        </p:spPr>
        <p:txBody>
          <a:bodyPr wrap="square" rtlCol="0">
            <a:spAutoFit/>
          </a:bodyPr>
          <a:lstStyle/>
          <a:p>
            <a:r>
              <a:rPr lang="en-US" sz="1400" dirty="0"/>
              <a:t>2. Spin coat PDMS up to height of mold features and partially cure it</a:t>
            </a:r>
          </a:p>
        </p:txBody>
      </p:sp>
      <p:graphicFrame>
        <p:nvGraphicFramePr>
          <p:cNvPr id="8" name="Object 7">
            <a:extLst>
              <a:ext uri="{FF2B5EF4-FFF2-40B4-BE49-F238E27FC236}">
                <a16:creationId xmlns:a16="http://schemas.microsoft.com/office/drawing/2014/main" id="{9A3902F5-5BAD-7E2F-4D0A-51830C9497B1}"/>
              </a:ext>
            </a:extLst>
          </p:cNvPr>
          <p:cNvGraphicFramePr>
            <a:graphicFrameLocks noChangeAspect="1"/>
          </p:cNvGraphicFramePr>
          <p:nvPr/>
        </p:nvGraphicFramePr>
        <p:xfrm>
          <a:off x="7705725" y="2910134"/>
          <a:ext cx="3076575" cy="484980"/>
        </p:xfrm>
        <a:graphic>
          <a:graphicData uri="http://schemas.openxmlformats.org/presentationml/2006/ole">
            <mc:AlternateContent xmlns:mc="http://schemas.openxmlformats.org/markup-compatibility/2006">
              <mc:Choice xmlns:v="urn:schemas-microsoft-com:vml" Requires="v">
                <p:oleObj name="Bitmap Image" r:id="rId6" imgW="6267600" imgH="600120" progId="PBrush">
                  <p:embed/>
                </p:oleObj>
              </mc:Choice>
              <mc:Fallback>
                <p:oleObj name="Bitmap Image" r:id="rId6" imgW="6267600" imgH="600120" progId="PBrush">
                  <p:embed/>
                  <p:pic>
                    <p:nvPicPr>
                      <p:cNvPr id="8" name="Object 7">
                        <a:extLst>
                          <a:ext uri="{FF2B5EF4-FFF2-40B4-BE49-F238E27FC236}">
                            <a16:creationId xmlns:a16="http://schemas.microsoft.com/office/drawing/2014/main" id="{9A3902F5-5BAD-7E2F-4D0A-51830C9497B1}"/>
                          </a:ext>
                        </a:extLst>
                      </p:cNvPr>
                      <p:cNvPicPr/>
                      <p:nvPr/>
                    </p:nvPicPr>
                    <p:blipFill>
                      <a:blip r:embed="rId7"/>
                      <a:stretch>
                        <a:fillRect/>
                      </a:stretch>
                    </p:blipFill>
                    <p:spPr>
                      <a:xfrm>
                        <a:off x="7705725" y="2910134"/>
                        <a:ext cx="3076575" cy="484980"/>
                      </a:xfrm>
                      <a:prstGeom prst="rect">
                        <a:avLst/>
                      </a:prstGeom>
                    </p:spPr>
                  </p:pic>
                </p:oleObj>
              </mc:Fallback>
            </mc:AlternateContent>
          </a:graphicData>
        </a:graphic>
      </p:graphicFrame>
      <p:sp>
        <p:nvSpPr>
          <p:cNvPr id="9" name="TextBox 8">
            <a:extLst>
              <a:ext uri="{FF2B5EF4-FFF2-40B4-BE49-F238E27FC236}">
                <a16:creationId xmlns:a16="http://schemas.microsoft.com/office/drawing/2014/main" id="{78A41190-9379-A583-051F-7BDCD391D8B0}"/>
              </a:ext>
            </a:extLst>
          </p:cNvPr>
          <p:cNvSpPr txBox="1"/>
          <p:nvPr/>
        </p:nvSpPr>
        <p:spPr>
          <a:xfrm>
            <a:off x="7620000" y="1726911"/>
            <a:ext cx="3581400" cy="954107"/>
          </a:xfrm>
          <a:prstGeom prst="rect">
            <a:avLst/>
          </a:prstGeom>
          <a:noFill/>
        </p:spPr>
        <p:txBody>
          <a:bodyPr wrap="square" rtlCol="0">
            <a:spAutoFit/>
          </a:bodyPr>
          <a:lstStyle/>
          <a:p>
            <a:r>
              <a:rPr lang="en-US" sz="1400" dirty="0"/>
              <a:t>3. Apply vacuum grease to mold feature and then place </a:t>
            </a:r>
            <a:r>
              <a:rPr lang="en-US" sz="1400" dirty="0" err="1"/>
              <a:t>Fluoroetch</a:t>
            </a:r>
            <a:r>
              <a:rPr lang="en-US" sz="1400" dirty="0"/>
              <a:t> treated FEP film onto mold with a predetermined and slight overhang </a:t>
            </a:r>
          </a:p>
        </p:txBody>
      </p:sp>
      <p:graphicFrame>
        <p:nvGraphicFramePr>
          <p:cNvPr id="10" name="Object 9">
            <a:extLst>
              <a:ext uri="{FF2B5EF4-FFF2-40B4-BE49-F238E27FC236}">
                <a16:creationId xmlns:a16="http://schemas.microsoft.com/office/drawing/2014/main" id="{D3A5F21C-81C8-8622-0003-1C0343045AF5}"/>
              </a:ext>
            </a:extLst>
          </p:cNvPr>
          <p:cNvGraphicFramePr>
            <a:graphicFrameLocks noChangeAspect="1"/>
          </p:cNvGraphicFramePr>
          <p:nvPr/>
        </p:nvGraphicFramePr>
        <p:xfrm>
          <a:off x="219075" y="5438776"/>
          <a:ext cx="3176587" cy="933148"/>
        </p:xfrm>
        <a:graphic>
          <a:graphicData uri="http://schemas.openxmlformats.org/presentationml/2006/ole">
            <mc:AlternateContent xmlns:mc="http://schemas.openxmlformats.org/markup-compatibility/2006">
              <mc:Choice xmlns:v="urn:schemas-microsoft-com:vml" Requires="v">
                <p:oleObj name="Bitmap Image" r:id="rId8" imgW="6334200" imgH="1476360" progId="PBrush">
                  <p:embed/>
                </p:oleObj>
              </mc:Choice>
              <mc:Fallback>
                <p:oleObj name="Bitmap Image" r:id="rId8" imgW="6334200" imgH="1476360" progId="PBrush">
                  <p:embed/>
                  <p:pic>
                    <p:nvPicPr>
                      <p:cNvPr id="10" name="Object 9">
                        <a:extLst>
                          <a:ext uri="{FF2B5EF4-FFF2-40B4-BE49-F238E27FC236}">
                            <a16:creationId xmlns:a16="http://schemas.microsoft.com/office/drawing/2014/main" id="{D3A5F21C-81C8-8622-0003-1C0343045AF5}"/>
                          </a:ext>
                        </a:extLst>
                      </p:cNvPr>
                      <p:cNvPicPr/>
                      <p:nvPr/>
                    </p:nvPicPr>
                    <p:blipFill>
                      <a:blip r:embed="rId9"/>
                      <a:stretch>
                        <a:fillRect/>
                      </a:stretch>
                    </p:blipFill>
                    <p:spPr>
                      <a:xfrm>
                        <a:off x="219075" y="5438776"/>
                        <a:ext cx="3176587" cy="933148"/>
                      </a:xfrm>
                      <a:prstGeom prst="rect">
                        <a:avLst/>
                      </a:prstGeom>
                    </p:spPr>
                  </p:pic>
                </p:oleObj>
              </mc:Fallback>
            </mc:AlternateContent>
          </a:graphicData>
        </a:graphic>
      </p:graphicFrame>
      <p:sp>
        <p:nvSpPr>
          <p:cNvPr id="11" name="TextBox 10">
            <a:extLst>
              <a:ext uri="{FF2B5EF4-FFF2-40B4-BE49-F238E27FC236}">
                <a16:creationId xmlns:a16="http://schemas.microsoft.com/office/drawing/2014/main" id="{DEA92C5F-AB55-E3B5-648E-46EE7D077F33}"/>
              </a:ext>
            </a:extLst>
          </p:cNvPr>
          <p:cNvSpPr txBox="1"/>
          <p:nvPr/>
        </p:nvSpPr>
        <p:spPr>
          <a:xfrm>
            <a:off x="342898" y="4164508"/>
            <a:ext cx="2724153" cy="1169551"/>
          </a:xfrm>
          <a:prstGeom prst="rect">
            <a:avLst/>
          </a:prstGeom>
          <a:noFill/>
        </p:spPr>
        <p:txBody>
          <a:bodyPr wrap="square" rtlCol="0">
            <a:spAutoFit/>
          </a:bodyPr>
          <a:lstStyle/>
          <a:p>
            <a:r>
              <a:rPr lang="en-US" sz="1400" dirty="0"/>
              <a:t>4. Apply vacuum grease to bottom of SLA printed resin block that has same dimensions as viewing window. Place on FEP film directly over silicon mold feature</a:t>
            </a:r>
          </a:p>
        </p:txBody>
      </p:sp>
      <p:graphicFrame>
        <p:nvGraphicFramePr>
          <p:cNvPr id="12" name="Object 11">
            <a:extLst>
              <a:ext uri="{FF2B5EF4-FFF2-40B4-BE49-F238E27FC236}">
                <a16:creationId xmlns:a16="http://schemas.microsoft.com/office/drawing/2014/main" id="{50DD49FD-263C-F08C-028F-6EDBA3C10C6B}"/>
              </a:ext>
            </a:extLst>
          </p:cNvPr>
          <p:cNvGraphicFramePr>
            <a:graphicFrameLocks noChangeAspect="1"/>
          </p:cNvGraphicFramePr>
          <p:nvPr/>
        </p:nvGraphicFramePr>
        <p:xfrm>
          <a:off x="4033836" y="5612107"/>
          <a:ext cx="2943225" cy="856949"/>
        </p:xfrm>
        <a:graphic>
          <a:graphicData uri="http://schemas.openxmlformats.org/presentationml/2006/ole">
            <mc:AlternateContent xmlns:mc="http://schemas.openxmlformats.org/markup-compatibility/2006">
              <mc:Choice xmlns:v="urn:schemas-microsoft-com:vml" Requires="v">
                <p:oleObj name="Bitmap Image" r:id="rId10" imgW="6238800" imgH="1305000" progId="PBrush">
                  <p:embed/>
                </p:oleObj>
              </mc:Choice>
              <mc:Fallback>
                <p:oleObj name="Bitmap Image" r:id="rId10" imgW="6238800" imgH="1305000" progId="PBrush">
                  <p:embed/>
                  <p:pic>
                    <p:nvPicPr>
                      <p:cNvPr id="12" name="Object 11">
                        <a:extLst>
                          <a:ext uri="{FF2B5EF4-FFF2-40B4-BE49-F238E27FC236}">
                            <a16:creationId xmlns:a16="http://schemas.microsoft.com/office/drawing/2014/main" id="{50DD49FD-263C-F08C-028F-6EDBA3C10C6B}"/>
                          </a:ext>
                        </a:extLst>
                      </p:cNvPr>
                      <p:cNvPicPr/>
                      <p:nvPr/>
                    </p:nvPicPr>
                    <p:blipFill>
                      <a:blip r:embed="rId11"/>
                      <a:stretch>
                        <a:fillRect/>
                      </a:stretch>
                    </p:blipFill>
                    <p:spPr>
                      <a:xfrm>
                        <a:off x="4033836" y="5612107"/>
                        <a:ext cx="2943225" cy="856949"/>
                      </a:xfrm>
                      <a:prstGeom prst="rect">
                        <a:avLst/>
                      </a:prstGeom>
                    </p:spPr>
                  </p:pic>
                </p:oleObj>
              </mc:Fallback>
            </mc:AlternateContent>
          </a:graphicData>
        </a:graphic>
      </p:graphicFrame>
      <p:sp>
        <p:nvSpPr>
          <p:cNvPr id="13" name="TextBox 12">
            <a:extLst>
              <a:ext uri="{FF2B5EF4-FFF2-40B4-BE49-F238E27FC236}">
                <a16:creationId xmlns:a16="http://schemas.microsoft.com/office/drawing/2014/main" id="{A5AF017D-D1BD-38C9-7F89-C0F30C344BE5}"/>
              </a:ext>
            </a:extLst>
          </p:cNvPr>
          <p:cNvSpPr txBox="1"/>
          <p:nvPr/>
        </p:nvSpPr>
        <p:spPr>
          <a:xfrm>
            <a:off x="4143371" y="4204691"/>
            <a:ext cx="2724153" cy="523220"/>
          </a:xfrm>
          <a:prstGeom prst="rect">
            <a:avLst/>
          </a:prstGeom>
          <a:noFill/>
        </p:spPr>
        <p:txBody>
          <a:bodyPr wrap="square" rtlCol="0">
            <a:spAutoFit/>
          </a:bodyPr>
          <a:lstStyle/>
          <a:p>
            <a:r>
              <a:rPr lang="en-US" sz="1400" dirty="0"/>
              <a:t>5. Pour PDMS onto mold to desired height and fully cure</a:t>
            </a:r>
          </a:p>
        </p:txBody>
      </p:sp>
      <p:graphicFrame>
        <p:nvGraphicFramePr>
          <p:cNvPr id="14" name="Object 13">
            <a:extLst>
              <a:ext uri="{FF2B5EF4-FFF2-40B4-BE49-F238E27FC236}">
                <a16:creationId xmlns:a16="http://schemas.microsoft.com/office/drawing/2014/main" id="{94F3996D-1126-F3EB-77F8-04257FF308BC}"/>
              </a:ext>
            </a:extLst>
          </p:cNvPr>
          <p:cNvGraphicFramePr>
            <a:graphicFrameLocks noChangeAspect="1"/>
          </p:cNvGraphicFramePr>
          <p:nvPr/>
        </p:nvGraphicFramePr>
        <p:xfrm>
          <a:off x="7705725" y="5844311"/>
          <a:ext cx="3957637" cy="597902"/>
        </p:xfrm>
        <a:graphic>
          <a:graphicData uri="http://schemas.openxmlformats.org/presentationml/2006/ole">
            <mc:AlternateContent xmlns:mc="http://schemas.openxmlformats.org/markup-compatibility/2006">
              <mc:Choice xmlns:v="urn:schemas-microsoft-com:vml" Requires="v">
                <p:oleObj name="Bitmap Image" r:id="rId12" imgW="6505560" imgH="895320" progId="PBrush">
                  <p:embed/>
                </p:oleObj>
              </mc:Choice>
              <mc:Fallback>
                <p:oleObj name="Bitmap Image" r:id="rId12" imgW="6505560" imgH="895320" progId="PBrush">
                  <p:embed/>
                  <p:pic>
                    <p:nvPicPr>
                      <p:cNvPr id="14" name="Object 13">
                        <a:extLst>
                          <a:ext uri="{FF2B5EF4-FFF2-40B4-BE49-F238E27FC236}">
                            <a16:creationId xmlns:a16="http://schemas.microsoft.com/office/drawing/2014/main" id="{94F3996D-1126-F3EB-77F8-04257FF308BC}"/>
                          </a:ext>
                        </a:extLst>
                      </p:cNvPr>
                      <p:cNvPicPr/>
                      <p:nvPr/>
                    </p:nvPicPr>
                    <p:blipFill>
                      <a:blip r:embed="rId13"/>
                      <a:stretch>
                        <a:fillRect/>
                      </a:stretch>
                    </p:blipFill>
                    <p:spPr>
                      <a:xfrm>
                        <a:off x="7705725" y="5844311"/>
                        <a:ext cx="3957637" cy="597902"/>
                      </a:xfrm>
                      <a:prstGeom prst="rect">
                        <a:avLst/>
                      </a:prstGeom>
                    </p:spPr>
                  </p:pic>
                </p:oleObj>
              </mc:Fallback>
            </mc:AlternateContent>
          </a:graphicData>
        </a:graphic>
      </p:graphicFrame>
      <p:sp>
        <p:nvSpPr>
          <p:cNvPr id="15" name="TextBox 14">
            <a:extLst>
              <a:ext uri="{FF2B5EF4-FFF2-40B4-BE49-F238E27FC236}">
                <a16:creationId xmlns:a16="http://schemas.microsoft.com/office/drawing/2014/main" id="{88AFE305-32A2-E9BF-CE42-1ACF79EAF6E2}"/>
              </a:ext>
            </a:extLst>
          </p:cNvPr>
          <p:cNvSpPr txBox="1"/>
          <p:nvPr/>
        </p:nvSpPr>
        <p:spPr>
          <a:xfrm>
            <a:off x="8477247" y="4269225"/>
            <a:ext cx="2724153" cy="1169551"/>
          </a:xfrm>
          <a:prstGeom prst="rect">
            <a:avLst/>
          </a:prstGeom>
          <a:noFill/>
        </p:spPr>
        <p:txBody>
          <a:bodyPr wrap="square" rtlCol="0">
            <a:spAutoFit/>
          </a:bodyPr>
          <a:lstStyle/>
          <a:p>
            <a:r>
              <a:rPr lang="en-US" sz="1400" dirty="0"/>
              <a:t>6. Remove SLA printed spacer and then remove device from mold. Place in Hexane bath to dissolve the vacuum grease to clean up viewing window</a:t>
            </a:r>
          </a:p>
        </p:txBody>
      </p:sp>
    </p:spTree>
    <p:extLst>
      <p:ext uri="{BB962C8B-B14F-4D97-AF65-F5344CB8AC3E}">
        <p14:creationId xmlns:p14="http://schemas.microsoft.com/office/powerpoint/2010/main" val="24774284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47ECF8-AFC8-5674-DDAC-41128EA81A9F}"/>
              </a:ext>
            </a:extLst>
          </p:cNvPr>
          <p:cNvSpPr>
            <a:spLocks noGrp="1"/>
          </p:cNvSpPr>
          <p:nvPr>
            <p:ph type="title"/>
          </p:nvPr>
        </p:nvSpPr>
        <p:spPr>
          <a:xfrm>
            <a:off x="0" y="0"/>
            <a:ext cx="10515600" cy="473075"/>
          </a:xfrm>
        </p:spPr>
        <p:txBody>
          <a:bodyPr>
            <a:normAutofit fontScale="90000"/>
          </a:bodyPr>
          <a:lstStyle/>
          <a:p>
            <a:r>
              <a:rPr lang="en-US" dirty="0"/>
              <a:t>Reversible Bonding</a:t>
            </a:r>
          </a:p>
        </p:txBody>
      </p:sp>
      <p:sp>
        <p:nvSpPr>
          <p:cNvPr id="3" name="Content Placeholder 2">
            <a:extLst>
              <a:ext uri="{FF2B5EF4-FFF2-40B4-BE49-F238E27FC236}">
                <a16:creationId xmlns:a16="http://schemas.microsoft.com/office/drawing/2014/main" id="{3CE4BF34-1268-E3BA-A76B-6C6D14C518F3}"/>
              </a:ext>
            </a:extLst>
          </p:cNvPr>
          <p:cNvSpPr>
            <a:spLocks noGrp="1"/>
          </p:cNvSpPr>
          <p:nvPr>
            <p:ph idx="1"/>
          </p:nvPr>
        </p:nvSpPr>
        <p:spPr>
          <a:xfrm>
            <a:off x="561975" y="758825"/>
            <a:ext cx="10515600" cy="2108200"/>
          </a:xfrm>
        </p:spPr>
        <p:txBody>
          <a:bodyPr>
            <a:normAutofit lnSpcReduction="10000"/>
          </a:bodyPr>
          <a:lstStyle/>
          <a:p>
            <a:r>
              <a:rPr lang="en-US" sz="1600" dirty="0"/>
              <a:t>Typically, PDMS is plasma treated to covalently bond to glass. This is not acceptable as it would make them single use, need on hand plasma treater as the effect is short lived and make the slide useless after processing. </a:t>
            </a:r>
          </a:p>
          <a:p>
            <a:r>
              <a:rPr lang="en-US" sz="1600" dirty="0"/>
              <a:t>Papers point to PDMS has Van-Der-Waals bonding with glass. This is weak and max can handle 5 PSI. To ensure leak protection in an effort free and easy manner, magnets can be used alongside embedding iron oxide dust into the PDMS mixture. Papers usually used iron oxide nanoparticles, but 320 grid dust works well and is a fraction of the cost. </a:t>
            </a:r>
          </a:p>
          <a:p>
            <a:r>
              <a:rPr lang="en-US" sz="1600" dirty="0"/>
              <a:t>Papers point to iron oxide causing a ‘rough’ surface as compared to standard PDMS, Calixto assured me that it isn’t an issue and it will be as smooth as the wafer. </a:t>
            </a:r>
          </a:p>
          <a:p>
            <a:r>
              <a:rPr lang="en-US" sz="1600" dirty="0"/>
              <a:t>1:3 PDMS to iron oxide ratio (w/w) appears to be a good ratio. </a:t>
            </a:r>
          </a:p>
          <a:p>
            <a:endParaRPr lang="en-US" sz="1600" dirty="0"/>
          </a:p>
          <a:p>
            <a:endParaRPr lang="en-US" sz="2000" dirty="0"/>
          </a:p>
          <a:p>
            <a:pPr marL="0" indent="0">
              <a:buNone/>
            </a:pPr>
            <a:endParaRPr lang="en-US" sz="2000" dirty="0"/>
          </a:p>
        </p:txBody>
      </p:sp>
      <p:graphicFrame>
        <p:nvGraphicFramePr>
          <p:cNvPr id="4" name="Object 3">
            <a:extLst>
              <a:ext uri="{FF2B5EF4-FFF2-40B4-BE49-F238E27FC236}">
                <a16:creationId xmlns:a16="http://schemas.microsoft.com/office/drawing/2014/main" id="{03834C96-EB35-067F-C114-9B67F10ADC06}"/>
              </a:ext>
            </a:extLst>
          </p:cNvPr>
          <p:cNvGraphicFramePr>
            <a:graphicFrameLocks noChangeAspect="1"/>
          </p:cNvGraphicFramePr>
          <p:nvPr/>
        </p:nvGraphicFramePr>
        <p:xfrm>
          <a:off x="1804987" y="3561663"/>
          <a:ext cx="6886575" cy="2223185"/>
        </p:xfrm>
        <a:graphic>
          <a:graphicData uri="http://schemas.openxmlformats.org/presentationml/2006/ole">
            <mc:AlternateContent xmlns:mc="http://schemas.openxmlformats.org/markup-compatibility/2006">
              <mc:Choice xmlns:v="urn:schemas-microsoft-com:vml" Requires="v">
                <p:oleObj name="Bitmap Image" r:id="rId2" imgW="8553600" imgH="3228840" progId="PBrush">
                  <p:embed/>
                </p:oleObj>
              </mc:Choice>
              <mc:Fallback>
                <p:oleObj name="Bitmap Image" r:id="rId2" imgW="8553600" imgH="3228840" progId="PBrush">
                  <p:embed/>
                  <p:pic>
                    <p:nvPicPr>
                      <p:cNvPr id="4" name="Object 3">
                        <a:extLst>
                          <a:ext uri="{FF2B5EF4-FFF2-40B4-BE49-F238E27FC236}">
                            <a16:creationId xmlns:a16="http://schemas.microsoft.com/office/drawing/2014/main" id="{03834C96-EB35-067F-C114-9B67F10ADC06}"/>
                          </a:ext>
                        </a:extLst>
                      </p:cNvPr>
                      <p:cNvPicPr/>
                      <p:nvPr/>
                    </p:nvPicPr>
                    <p:blipFill>
                      <a:blip r:embed="rId3"/>
                      <a:stretch>
                        <a:fillRect/>
                      </a:stretch>
                    </p:blipFill>
                    <p:spPr>
                      <a:xfrm>
                        <a:off x="1804987" y="3561663"/>
                        <a:ext cx="6886575" cy="2223185"/>
                      </a:xfrm>
                      <a:prstGeom prst="rect">
                        <a:avLst/>
                      </a:prstGeom>
                    </p:spPr>
                  </p:pic>
                </p:oleObj>
              </mc:Fallback>
            </mc:AlternateContent>
          </a:graphicData>
        </a:graphic>
      </p:graphicFrame>
      <p:sp>
        <p:nvSpPr>
          <p:cNvPr id="5" name="TextBox 4">
            <a:extLst>
              <a:ext uri="{FF2B5EF4-FFF2-40B4-BE49-F238E27FC236}">
                <a16:creationId xmlns:a16="http://schemas.microsoft.com/office/drawing/2014/main" id="{74E74CBD-2656-EEBF-3657-C94957911C6E}"/>
              </a:ext>
            </a:extLst>
          </p:cNvPr>
          <p:cNvSpPr txBox="1"/>
          <p:nvPr/>
        </p:nvSpPr>
        <p:spPr>
          <a:xfrm>
            <a:off x="1552575" y="5808275"/>
            <a:ext cx="9372600" cy="923330"/>
          </a:xfrm>
          <a:prstGeom prst="rect">
            <a:avLst/>
          </a:prstGeom>
          <a:noFill/>
        </p:spPr>
        <p:txBody>
          <a:bodyPr wrap="square" rtlCol="0">
            <a:spAutoFit/>
          </a:bodyPr>
          <a:lstStyle/>
          <a:p>
            <a:r>
              <a:rPr lang="en-US" dirty="0"/>
              <a:t>Platform that slides sit on. Neodymium magnets on set screws are embedded into it in locations directly underneath the bonding walls of the device. This allows height of magnet to be adjusted and for the magnets to be kept in place.  </a:t>
            </a:r>
          </a:p>
        </p:txBody>
      </p:sp>
    </p:spTree>
    <p:extLst>
      <p:ext uri="{BB962C8B-B14F-4D97-AF65-F5344CB8AC3E}">
        <p14:creationId xmlns:p14="http://schemas.microsoft.com/office/powerpoint/2010/main" val="33974296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718035-DC4B-51B5-0F7E-767FA5096D00}"/>
              </a:ext>
            </a:extLst>
          </p:cNvPr>
          <p:cNvSpPr>
            <a:spLocks noGrp="1"/>
          </p:cNvSpPr>
          <p:nvPr>
            <p:ph type="title"/>
          </p:nvPr>
        </p:nvSpPr>
        <p:spPr>
          <a:xfrm>
            <a:off x="838200" y="365126"/>
            <a:ext cx="10515600" cy="816694"/>
          </a:xfrm>
        </p:spPr>
        <p:txBody>
          <a:bodyPr/>
          <a:lstStyle/>
          <a:p>
            <a:r>
              <a:rPr lang="en-US" dirty="0"/>
              <a:t>Overall pic of current system?</a:t>
            </a:r>
          </a:p>
        </p:txBody>
      </p:sp>
      <p:sp>
        <p:nvSpPr>
          <p:cNvPr id="3" name="Content Placeholder 2">
            <a:extLst>
              <a:ext uri="{FF2B5EF4-FFF2-40B4-BE49-F238E27FC236}">
                <a16:creationId xmlns:a16="http://schemas.microsoft.com/office/drawing/2014/main" id="{7B12BBF5-D9FC-EC57-798A-80208D38B56C}"/>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2769691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1ACC7F-2C41-ED25-14EF-2FAA9B27FD7D}"/>
              </a:ext>
            </a:extLst>
          </p:cNvPr>
          <p:cNvSpPr>
            <a:spLocks noGrp="1"/>
          </p:cNvSpPr>
          <p:nvPr>
            <p:ph type="title"/>
          </p:nvPr>
        </p:nvSpPr>
        <p:spPr>
          <a:xfrm>
            <a:off x="838200" y="365125"/>
            <a:ext cx="10515600" cy="488889"/>
          </a:xfrm>
        </p:spPr>
        <p:txBody>
          <a:bodyPr>
            <a:normAutofit fontScale="90000"/>
          </a:bodyPr>
          <a:lstStyle/>
          <a:p>
            <a:r>
              <a:rPr lang="en-US" dirty="0"/>
              <a:t>Goal: </a:t>
            </a:r>
            <a:r>
              <a:rPr lang="en-US" sz="3600" dirty="0"/>
              <a:t>Fix [C] of Alexa 488 and record decay kinetics at Log level spacing in [C] of </a:t>
            </a:r>
            <a:r>
              <a:rPr lang="en-US" sz="3600" dirty="0" err="1"/>
              <a:t>mCPBA</a:t>
            </a:r>
            <a:endParaRPr lang="en-US" dirty="0"/>
          </a:p>
        </p:txBody>
      </p:sp>
      <p:sp>
        <p:nvSpPr>
          <p:cNvPr id="3" name="Content Placeholder 2">
            <a:extLst>
              <a:ext uri="{FF2B5EF4-FFF2-40B4-BE49-F238E27FC236}">
                <a16:creationId xmlns:a16="http://schemas.microsoft.com/office/drawing/2014/main" id="{5D9100BC-C84A-4696-B28F-063DEC1930DE}"/>
              </a:ext>
            </a:extLst>
          </p:cNvPr>
          <p:cNvSpPr>
            <a:spLocks noGrp="1"/>
          </p:cNvSpPr>
          <p:nvPr>
            <p:ph idx="1"/>
          </p:nvPr>
        </p:nvSpPr>
        <p:spPr>
          <a:xfrm>
            <a:off x="700178" y="1713481"/>
            <a:ext cx="10515600" cy="4351338"/>
          </a:xfrm>
        </p:spPr>
        <p:txBody>
          <a:bodyPr/>
          <a:lstStyle/>
          <a:p>
            <a:r>
              <a:rPr lang="en-US" dirty="0"/>
              <a:t>A488 was used as it is the slowest bleaching dye commonly used for CyCIF</a:t>
            </a:r>
          </a:p>
          <a:p>
            <a:pPr marL="0" indent="0">
              <a:buNone/>
            </a:pPr>
            <a:endParaRPr lang="en-US" dirty="0"/>
          </a:p>
        </p:txBody>
      </p:sp>
    </p:spTree>
    <p:extLst>
      <p:ext uri="{BB962C8B-B14F-4D97-AF65-F5344CB8AC3E}">
        <p14:creationId xmlns:p14="http://schemas.microsoft.com/office/powerpoint/2010/main" val="36695856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6D3C17-981D-CBC6-EB66-38CD0964A1DA}"/>
              </a:ext>
            </a:extLst>
          </p:cNvPr>
          <p:cNvSpPr>
            <a:spLocks noGrp="1"/>
          </p:cNvSpPr>
          <p:nvPr>
            <p:ph type="title"/>
          </p:nvPr>
        </p:nvSpPr>
        <p:spPr>
          <a:xfrm>
            <a:off x="838200" y="-85556"/>
            <a:ext cx="10515600" cy="1084112"/>
          </a:xfrm>
        </p:spPr>
        <p:txBody>
          <a:bodyPr/>
          <a:lstStyle/>
          <a:p>
            <a:pPr algn="ctr"/>
            <a:r>
              <a:rPr lang="en-US" dirty="0"/>
              <a:t>First Order Decay graphs</a:t>
            </a:r>
          </a:p>
        </p:txBody>
      </p:sp>
      <p:graphicFrame>
        <p:nvGraphicFramePr>
          <p:cNvPr id="4" name="Object 3">
            <a:extLst>
              <a:ext uri="{FF2B5EF4-FFF2-40B4-BE49-F238E27FC236}">
                <a16:creationId xmlns:a16="http://schemas.microsoft.com/office/drawing/2014/main" id="{56C60AA6-8397-CDBC-40F3-BC2D15D22A93}"/>
              </a:ext>
            </a:extLst>
          </p:cNvPr>
          <p:cNvGraphicFramePr>
            <a:graphicFrameLocks noChangeAspect="1"/>
          </p:cNvGraphicFramePr>
          <p:nvPr/>
        </p:nvGraphicFramePr>
        <p:xfrm>
          <a:off x="901839" y="978036"/>
          <a:ext cx="4877015" cy="2748711"/>
        </p:xfrm>
        <a:graphic>
          <a:graphicData uri="http://schemas.openxmlformats.org/presentationml/2006/ole">
            <mc:AlternateContent xmlns:mc="http://schemas.openxmlformats.org/markup-compatibility/2006">
              <mc:Choice xmlns:v="urn:schemas-microsoft-com:vml" Requires="v">
                <p:oleObj name="Prism 9" r:id="rId2" imgW="5566258" imgH="3137662" progId="Prism9.Document">
                  <p:embed/>
                </p:oleObj>
              </mc:Choice>
              <mc:Fallback>
                <p:oleObj name="Prism 9" r:id="rId2" imgW="5566258" imgH="3137662" progId="Prism9.Document">
                  <p:embed/>
                  <p:pic>
                    <p:nvPicPr>
                      <p:cNvPr id="4" name="Object 3">
                        <a:extLst>
                          <a:ext uri="{FF2B5EF4-FFF2-40B4-BE49-F238E27FC236}">
                            <a16:creationId xmlns:a16="http://schemas.microsoft.com/office/drawing/2014/main" id="{56C60AA6-8397-CDBC-40F3-BC2D15D22A93}"/>
                          </a:ext>
                        </a:extLst>
                      </p:cNvPr>
                      <p:cNvPicPr/>
                      <p:nvPr/>
                    </p:nvPicPr>
                    <p:blipFill>
                      <a:blip r:embed="rId3"/>
                      <a:stretch>
                        <a:fillRect/>
                      </a:stretch>
                    </p:blipFill>
                    <p:spPr>
                      <a:xfrm>
                        <a:off x="901839" y="978036"/>
                        <a:ext cx="4877015" cy="2748711"/>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6F6EC8B9-BE03-0324-2D3D-D7FDDDC542A0}"/>
              </a:ext>
            </a:extLst>
          </p:cNvPr>
          <p:cNvGraphicFramePr>
            <a:graphicFrameLocks noChangeAspect="1"/>
          </p:cNvGraphicFramePr>
          <p:nvPr/>
        </p:nvGraphicFramePr>
        <p:xfrm>
          <a:off x="6490816" y="978036"/>
          <a:ext cx="4588376" cy="2593885"/>
        </p:xfrm>
        <a:graphic>
          <a:graphicData uri="http://schemas.openxmlformats.org/presentationml/2006/ole">
            <mc:AlternateContent xmlns:mc="http://schemas.openxmlformats.org/markup-compatibility/2006">
              <mc:Choice xmlns:v="urn:schemas-microsoft-com:vml" Requires="v">
                <p:oleObj name="Prism 9" r:id="rId4" imgW="5566258" imgH="3147026" progId="Prism9.Document">
                  <p:embed/>
                </p:oleObj>
              </mc:Choice>
              <mc:Fallback>
                <p:oleObj name="Prism 9" r:id="rId4" imgW="5566258" imgH="3147026" progId="Prism9.Document">
                  <p:embed/>
                  <p:pic>
                    <p:nvPicPr>
                      <p:cNvPr id="5" name="Object 4">
                        <a:extLst>
                          <a:ext uri="{FF2B5EF4-FFF2-40B4-BE49-F238E27FC236}">
                            <a16:creationId xmlns:a16="http://schemas.microsoft.com/office/drawing/2014/main" id="{6F6EC8B9-BE03-0324-2D3D-D7FDDDC542A0}"/>
                          </a:ext>
                        </a:extLst>
                      </p:cNvPr>
                      <p:cNvPicPr/>
                      <p:nvPr/>
                    </p:nvPicPr>
                    <p:blipFill>
                      <a:blip r:embed="rId5"/>
                      <a:stretch>
                        <a:fillRect/>
                      </a:stretch>
                    </p:blipFill>
                    <p:spPr>
                      <a:xfrm>
                        <a:off x="6490816" y="978036"/>
                        <a:ext cx="4588376" cy="2593885"/>
                      </a:xfrm>
                      <a:prstGeom prst="rect">
                        <a:avLst/>
                      </a:prstGeom>
                    </p:spPr>
                  </p:pic>
                </p:oleObj>
              </mc:Fallback>
            </mc:AlternateContent>
          </a:graphicData>
        </a:graphic>
      </p:graphicFrame>
      <p:graphicFrame>
        <p:nvGraphicFramePr>
          <p:cNvPr id="6" name="Object 5">
            <a:extLst>
              <a:ext uri="{FF2B5EF4-FFF2-40B4-BE49-F238E27FC236}">
                <a16:creationId xmlns:a16="http://schemas.microsoft.com/office/drawing/2014/main" id="{D156FC46-7DA7-D4B9-399B-DCDE452AAF37}"/>
              </a:ext>
            </a:extLst>
          </p:cNvPr>
          <p:cNvGraphicFramePr>
            <a:graphicFrameLocks noChangeAspect="1"/>
          </p:cNvGraphicFramePr>
          <p:nvPr/>
        </p:nvGraphicFramePr>
        <p:xfrm>
          <a:off x="-66619" y="3984819"/>
          <a:ext cx="3751038" cy="2460145"/>
        </p:xfrm>
        <a:graphic>
          <a:graphicData uri="http://schemas.openxmlformats.org/presentationml/2006/ole">
            <mc:AlternateContent xmlns:mc="http://schemas.openxmlformats.org/markup-compatibility/2006">
              <mc:Choice xmlns:v="urn:schemas-microsoft-com:vml" Requires="v">
                <p:oleObj name="Prism 9" r:id="rId6" imgW="4797728" imgH="3147026" progId="Prism9.Document">
                  <p:embed/>
                </p:oleObj>
              </mc:Choice>
              <mc:Fallback>
                <p:oleObj name="Prism 9" r:id="rId6" imgW="4797728" imgH="3147026" progId="Prism9.Document">
                  <p:embed/>
                  <p:pic>
                    <p:nvPicPr>
                      <p:cNvPr id="6" name="Object 5">
                        <a:extLst>
                          <a:ext uri="{FF2B5EF4-FFF2-40B4-BE49-F238E27FC236}">
                            <a16:creationId xmlns:a16="http://schemas.microsoft.com/office/drawing/2014/main" id="{D156FC46-7DA7-D4B9-399B-DCDE452AAF37}"/>
                          </a:ext>
                        </a:extLst>
                      </p:cNvPr>
                      <p:cNvPicPr/>
                      <p:nvPr/>
                    </p:nvPicPr>
                    <p:blipFill>
                      <a:blip r:embed="rId7"/>
                      <a:stretch>
                        <a:fillRect/>
                      </a:stretch>
                    </p:blipFill>
                    <p:spPr>
                      <a:xfrm>
                        <a:off x="-66619" y="3984819"/>
                        <a:ext cx="3751038" cy="2460145"/>
                      </a:xfrm>
                      <a:prstGeom prst="rect">
                        <a:avLst/>
                      </a:prstGeom>
                    </p:spPr>
                  </p:pic>
                </p:oleObj>
              </mc:Fallback>
            </mc:AlternateContent>
          </a:graphicData>
        </a:graphic>
      </p:graphicFrame>
      <p:graphicFrame>
        <p:nvGraphicFramePr>
          <p:cNvPr id="9" name="Object 8">
            <a:extLst>
              <a:ext uri="{FF2B5EF4-FFF2-40B4-BE49-F238E27FC236}">
                <a16:creationId xmlns:a16="http://schemas.microsoft.com/office/drawing/2014/main" id="{75A7A439-95CF-202D-D3D2-9CE735F0A26C}"/>
              </a:ext>
            </a:extLst>
          </p:cNvPr>
          <p:cNvGraphicFramePr>
            <a:graphicFrameLocks noChangeAspect="1"/>
          </p:cNvGraphicFramePr>
          <p:nvPr/>
        </p:nvGraphicFramePr>
        <p:xfrm>
          <a:off x="3684419" y="3921426"/>
          <a:ext cx="4031941" cy="2480074"/>
        </p:xfrm>
        <a:graphic>
          <a:graphicData uri="http://schemas.openxmlformats.org/presentationml/2006/ole">
            <mc:AlternateContent xmlns:mc="http://schemas.openxmlformats.org/markup-compatibility/2006">
              <mc:Choice xmlns:v="urn:schemas-microsoft-com:vml" Requires="v">
                <p:oleObj name="Prism 9" r:id="rId8" imgW="4834462" imgH="2973072" progId="Prism9.Document">
                  <p:embed/>
                </p:oleObj>
              </mc:Choice>
              <mc:Fallback>
                <p:oleObj name="Prism 9" r:id="rId8" imgW="4834462" imgH="2973072" progId="Prism9.Document">
                  <p:embed/>
                  <p:pic>
                    <p:nvPicPr>
                      <p:cNvPr id="9" name="Object 8">
                        <a:extLst>
                          <a:ext uri="{FF2B5EF4-FFF2-40B4-BE49-F238E27FC236}">
                            <a16:creationId xmlns:a16="http://schemas.microsoft.com/office/drawing/2014/main" id="{75A7A439-95CF-202D-D3D2-9CE735F0A26C}"/>
                          </a:ext>
                        </a:extLst>
                      </p:cNvPr>
                      <p:cNvPicPr/>
                      <p:nvPr/>
                    </p:nvPicPr>
                    <p:blipFill>
                      <a:blip r:embed="rId9"/>
                      <a:stretch>
                        <a:fillRect/>
                      </a:stretch>
                    </p:blipFill>
                    <p:spPr>
                      <a:xfrm>
                        <a:off x="3684419" y="3921426"/>
                        <a:ext cx="4031941" cy="2480074"/>
                      </a:xfrm>
                      <a:prstGeom prst="rect">
                        <a:avLst/>
                      </a:prstGeom>
                    </p:spPr>
                  </p:pic>
                </p:oleObj>
              </mc:Fallback>
            </mc:AlternateContent>
          </a:graphicData>
        </a:graphic>
      </p:graphicFrame>
      <p:graphicFrame>
        <p:nvGraphicFramePr>
          <p:cNvPr id="10" name="Object 9">
            <a:extLst>
              <a:ext uri="{FF2B5EF4-FFF2-40B4-BE49-F238E27FC236}">
                <a16:creationId xmlns:a16="http://schemas.microsoft.com/office/drawing/2014/main" id="{1A16B03F-3CD3-ABD2-1676-8320CEC680A2}"/>
              </a:ext>
            </a:extLst>
          </p:cNvPr>
          <p:cNvGraphicFramePr>
            <a:graphicFrameLocks noChangeAspect="1"/>
          </p:cNvGraphicFramePr>
          <p:nvPr/>
        </p:nvGraphicFramePr>
        <p:xfrm>
          <a:off x="7856038" y="3818632"/>
          <a:ext cx="4126054" cy="2685662"/>
        </p:xfrm>
        <a:graphic>
          <a:graphicData uri="http://schemas.openxmlformats.org/presentationml/2006/ole">
            <mc:AlternateContent xmlns:mc="http://schemas.openxmlformats.org/markup-compatibility/2006">
              <mc:Choice xmlns:v="urn:schemas-microsoft-com:vml" Requires="v">
                <p:oleObj name="Prism 9" r:id="rId10" imgW="4834462" imgH="3147026" progId="Prism9.Document">
                  <p:embed/>
                </p:oleObj>
              </mc:Choice>
              <mc:Fallback>
                <p:oleObj name="Prism 9" r:id="rId10" imgW="4834462" imgH="3147026" progId="Prism9.Document">
                  <p:embed/>
                  <p:pic>
                    <p:nvPicPr>
                      <p:cNvPr id="10" name="Object 9">
                        <a:extLst>
                          <a:ext uri="{FF2B5EF4-FFF2-40B4-BE49-F238E27FC236}">
                            <a16:creationId xmlns:a16="http://schemas.microsoft.com/office/drawing/2014/main" id="{1A16B03F-3CD3-ABD2-1676-8320CEC680A2}"/>
                          </a:ext>
                        </a:extLst>
                      </p:cNvPr>
                      <p:cNvPicPr/>
                      <p:nvPr/>
                    </p:nvPicPr>
                    <p:blipFill>
                      <a:blip r:embed="rId11"/>
                      <a:stretch>
                        <a:fillRect/>
                      </a:stretch>
                    </p:blipFill>
                    <p:spPr>
                      <a:xfrm>
                        <a:off x="7856038" y="3818632"/>
                        <a:ext cx="4126054" cy="2685662"/>
                      </a:xfrm>
                      <a:prstGeom prst="rect">
                        <a:avLst/>
                      </a:prstGeom>
                    </p:spPr>
                  </p:pic>
                </p:oleObj>
              </mc:Fallback>
            </mc:AlternateContent>
          </a:graphicData>
        </a:graphic>
      </p:graphicFrame>
    </p:spTree>
    <p:extLst>
      <p:ext uri="{BB962C8B-B14F-4D97-AF65-F5344CB8AC3E}">
        <p14:creationId xmlns:p14="http://schemas.microsoft.com/office/powerpoint/2010/main" val="366454226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AFFBB8-C9C1-042B-C2C0-39DAB8830E2D}"/>
              </a:ext>
            </a:extLst>
          </p:cNvPr>
          <p:cNvSpPr>
            <a:spLocks noGrp="1"/>
          </p:cNvSpPr>
          <p:nvPr>
            <p:ph type="title"/>
          </p:nvPr>
        </p:nvSpPr>
        <p:spPr>
          <a:xfrm>
            <a:off x="398253" y="149464"/>
            <a:ext cx="10515600" cy="713177"/>
          </a:xfrm>
        </p:spPr>
        <p:txBody>
          <a:bodyPr/>
          <a:lstStyle/>
          <a:p>
            <a:pPr algn="ctr"/>
            <a:r>
              <a:rPr lang="en-US" dirty="0"/>
              <a:t>Second Order Decay Graph</a:t>
            </a:r>
          </a:p>
        </p:txBody>
      </p:sp>
      <p:graphicFrame>
        <p:nvGraphicFramePr>
          <p:cNvPr id="4" name="Object 3">
            <a:extLst>
              <a:ext uri="{FF2B5EF4-FFF2-40B4-BE49-F238E27FC236}">
                <a16:creationId xmlns:a16="http://schemas.microsoft.com/office/drawing/2014/main" id="{5519B4B7-0AA8-EC87-5DA1-4B887EB3DC13}"/>
              </a:ext>
            </a:extLst>
          </p:cNvPr>
          <p:cNvGraphicFramePr>
            <a:graphicFrameLocks noChangeAspect="1"/>
          </p:cNvGraphicFramePr>
          <p:nvPr/>
        </p:nvGraphicFramePr>
        <p:xfrm>
          <a:off x="6375564" y="2041781"/>
          <a:ext cx="5499967" cy="3579946"/>
        </p:xfrm>
        <a:graphic>
          <a:graphicData uri="http://schemas.openxmlformats.org/presentationml/2006/ole">
            <mc:AlternateContent xmlns:mc="http://schemas.openxmlformats.org/markup-compatibility/2006">
              <mc:Choice xmlns:v="urn:schemas-microsoft-com:vml" Requires="v">
                <p:oleObj name="Prism 9" r:id="rId2" imgW="4834462" imgH="3147026" progId="Prism9.Document">
                  <p:embed/>
                </p:oleObj>
              </mc:Choice>
              <mc:Fallback>
                <p:oleObj name="Prism 9" r:id="rId2" imgW="4834462" imgH="3147026" progId="Prism9.Document">
                  <p:embed/>
                  <p:pic>
                    <p:nvPicPr>
                      <p:cNvPr id="4" name="Object 3">
                        <a:extLst>
                          <a:ext uri="{FF2B5EF4-FFF2-40B4-BE49-F238E27FC236}">
                            <a16:creationId xmlns:a16="http://schemas.microsoft.com/office/drawing/2014/main" id="{5519B4B7-0AA8-EC87-5DA1-4B887EB3DC13}"/>
                          </a:ext>
                        </a:extLst>
                      </p:cNvPr>
                      <p:cNvPicPr/>
                      <p:nvPr/>
                    </p:nvPicPr>
                    <p:blipFill>
                      <a:blip r:embed="rId3"/>
                      <a:stretch>
                        <a:fillRect/>
                      </a:stretch>
                    </p:blipFill>
                    <p:spPr>
                      <a:xfrm>
                        <a:off x="6375564" y="2041781"/>
                        <a:ext cx="5499967" cy="3579946"/>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153E532D-9841-97C1-8182-31962B69CCCE}"/>
              </a:ext>
            </a:extLst>
          </p:cNvPr>
          <p:cNvGraphicFramePr>
            <a:graphicFrameLocks noChangeAspect="1"/>
          </p:cNvGraphicFramePr>
          <p:nvPr/>
        </p:nvGraphicFramePr>
        <p:xfrm>
          <a:off x="527648" y="1958453"/>
          <a:ext cx="5288789" cy="3361350"/>
        </p:xfrm>
        <a:graphic>
          <a:graphicData uri="http://schemas.openxmlformats.org/presentationml/2006/ole">
            <mc:AlternateContent xmlns:mc="http://schemas.openxmlformats.org/markup-compatibility/2006">
              <mc:Choice xmlns:v="urn:schemas-microsoft-com:vml" Requires="v">
                <p:oleObj name="Prism 9" r:id="rId4" imgW="4678883" imgH="2973072" progId="Prism9.Document">
                  <p:embed/>
                </p:oleObj>
              </mc:Choice>
              <mc:Fallback>
                <p:oleObj name="Prism 9" r:id="rId4" imgW="4678883" imgH="2973072" progId="Prism9.Document">
                  <p:embed/>
                  <p:pic>
                    <p:nvPicPr>
                      <p:cNvPr id="5" name="Object 4">
                        <a:extLst>
                          <a:ext uri="{FF2B5EF4-FFF2-40B4-BE49-F238E27FC236}">
                            <a16:creationId xmlns:a16="http://schemas.microsoft.com/office/drawing/2014/main" id="{153E532D-9841-97C1-8182-31962B69CCCE}"/>
                          </a:ext>
                        </a:extLst>
                      </p:cNvPr>
                      <p:cNvPicPr/>
                      <p:nvPr/>
                    </p:nvPicPr>
                    <p:blipFill>
                      <a:blip r:embed="rId5"/>
                      <a:stretch>
                        <a:fillRect/>
                      </a:stretch>
                    </p:blipFill>
                    <p:spPr>
                      <a:xfrm>
                        <a:off x="527648" y="1958453"/>
                        <a:ext cx="5288789" cy="3361350"/>
                      </a:xfrm>
                      <a:prstGeom prst="rect">
                        <a:avLst/>
                      </a:prstGeom>
                    </p:spPr>
                  </p:pic>
                </p:oleObj>
              </mc:Fallback>
            </mc:AlternateContent>
          </a:graphicData>
        </a:graphic>
      </p:graphicFrame>
    </p:spTree>
    <p:extLst>
      <p:ext uri="{BB962C8B-B14F-4D97-AF65-F5344CB8AC3E}">
        <p14:creationId xmlns:p14="http://schemas.microsoft.com/office/powerpoint/2010/main" val="236788910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522AB1-3BE8-908A-3550-70540C7E02D9}"/>
              </a:ext>
            </a:extLst>
          </p:cNvPr>
          <p:cNvSpPr>
            <a:spLocks noGrp="1"/>
          </p:cNvSpPr>
          <p:nvPr>
            <p:ph type="title"/>
          </p:nvPr>
        </p:nvSpPr>
        <p:spPr>
          <a:xfrm>
            <a:off x="838200" y="251124"/>
            <a:ext cx="10515600" cy="859826"/>
          </a:xfrm>
        </p:spPr>
        <p:txBody>
          <a:bodyPr/>
          <a:lstStyle/>
          <a:p>
            <a:r>
              <a:rPr lang="en-US" dirty="0"/>
              <a:t>Single Order Tau vs [C] graph and Data</a:t>
            </a:r>
          </a:p>
        </p:txBody>
      </p:sp>
      <p:graphicFrame>
        <p:nvGraphicFramePr>
          <p:cNvPr id="4" name="Object 3">
            <a:extLst>
              <a:ext uri="{FF2B5EF4-FFF2-40B4-BE49-F238E27FC236}">
                <a16:creationId xmlns:a16="http://schemas.microsoft.com/office/drawing/2014/main" id="{C8733531-C6C5-663E-2879-C0E59E01DD71}"/>
              </a:ext>
            </a:extLst>
          </p:cNvPr>
          <p:cNvGraphicFramePr>
            <a:graphicFrameLocks noChangeAspect="1"/>
          </p:cNvGraphicFramePr>
          <p:nvPr/>
        </p:nvGraphicFramePr>
        <p:xfrm>
          <a:off x="202958" y="1045129"/>
          <a:ext cx="8078399" cy="5561747"/>
        </p:xfrm>
        <a:graphic>
          <a:graphicData uri="http://schemas.openxmlformats.org/presentationml/2006/ole">
            <mc:AlternateContent xmlns:mc="http://schemas.openxmlformats.org/markup-compatibility/2006">
              <mc:Choice xmlns:v="urn:schemas-microsoft-com:vml" Requires="v">
                <p:oleObj name="Prism 9" r:id="rId2" imgW="4902888" imgH="3375724" progId="Prism9.Document">
                  <p:embed/>
                </p:oleObj>
              </mc:Choice>
              <mc:Fallback>
                <p:oleObj name="Prism 9" r:id="rId2" imgW="4902888" imgH="3375724" progId="Prism9.Document">
                  <p:embed/>
                  <p:pic>
                    <p:nvPicPr>
                      <p:cNvPr id="4" name="Object 3">
                        <a:extLst>
                          <a:ext uri="{FF2B5EF4-FFF2-40B4-BE49-F238E27FC236}">
                            <a16:creationId xmlns:a16="http://schemas.microsoft.com/office/drawing/2014/main" id="{C8733531-C6C5-663E-2879-C0E59E01DD71}"/>
                          </a:ext>
                        </a:extLst>
                      </p:cNvPr>
                      <p:cNvPicPr/>
                      <p:nvPr/>
                    </p:nvPicPr>
                    <p:blipFill>
                      <a:blip r:embed="rId3"/>
                      <a:stretch>
                        <a:fillRect/>
                      </a:stretch>
                    </p:blipFill>
                    <p:spPr>
                      <a:xfrm>
                        <a:off x="202958" y="1045129"/>
                        <a:ext cx="8078399" cy="5561747"/>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662AB111-250C-D5E7-8DEC-2573C2D66E67}"/>
              </a:ext>
            </a:extLst>
          </p:cNvPr>
          <p:cNvGraphicFramePr>
            <a:graphicFrameLocks noChangeAspect="1"/>
          </p:cNvGraphicFramePr>
          <p:nvPr/>
        </p:nvGraphicFramePr>
        <p:xfrm>
          <a:off x="8572500" y="2469318"/>
          <a:ext cx="3276600" cy="1762125"/>
        </p:xfrm>
        <a:graphic>
          <a:graphicData uri="http://schemas.openxmlformats.org/presentationml/2006/ole">
            <mc:AlternateContent xmlns:mc="http://schemas.openxmlformats.org/markup-compatibility/2006">
              <mc:Choice xmlns:v="urn:schemas-microsoft-com:vml" Requires="v">
                <p:oleObj name="Bitmap Image" r:id="rId4" imgW="3276720" imgH="1762200" progId="PBrush">
                  <p:embed/>
                </p:oleObj>
              </mc:Choice>
              <mc:Fallback>
                <p:oleObj name="Bitmap Image" r:id="rId4" imgW="3276720" imgH="1762200" progId="PBrush">
                  <p:embed/>
                  <p:pic>
                    <p:nvPicPr>
                      <p:cNvPr id="5" name="Object 4">
                        <a:extLst>
                          <a:ext uri="{FF2B5EF4-FFF2-40B4-BE49-F238E27FC236}">
                            <a16:creationId xmlns:a16="http://schemas.microsoft.com/office/drawing/2014/main" id="{662AB111-250C-D5E7-8DEC-2573C2D66E67}"/>
                          </a:ext>
                        </a:extLst>
                      </p:cNvPr>
                      <p:cNvPicPr/>
                      <p:nvPr/>
                    </p:nvPicPr>
                    <p:blipFill>
                      <a:blip r:embed="rId5"/>
                      <a:stretch>
                        <a:fillRect/>
                      </a:stretch>
                    </p:blipFill>
                    <p:spPr>
                      <a:xfrm>
                        <a:off x="8572500" y="2469318"/>
                        <a:ext cx="3276600" cy="1762125"/>
                      </a:xfrm>
                      <a:prstGeom prst="rect">
                        <a:avLst/>
                      </a:prstGeom>
                    </p:spPr>
                  </p:pic>
                </p:oleObj>
              </mc:Fallback>
            </mc:AlternateContent>
          </a:graphicData>
        </a:graphic>
      </p:graphicFrame>
    </p:spTree>
    <p:extLst>
      <p:ext uri="{BB962C8B-B14F-4D97-AF65-F5344CB8AC3E}">
        <p14:creationId xmlns:p14="http://schemas.microsoft.com/office/powerpoint/2010/main" val="350266435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79505A-F9A2-CAAF-DF5B-AC92D95673DA}"/>
              </a:ext>
            </a:extLst>
          </p:cNvPr>
          <p:cNvSpPr>
            <a:spLocks noGrp="1"/>
          </p:cNvSpPr>
          <p:nvPr>
            <p:ph type="title"/>
          </p:nvPr>
        </p:nvSpPr>
        <p:spPr>
          <a:xfrm>
            <a:off x="432758" y="114959"/>
            <a:ext cx="10515600" cy="601033"/>
          </a:xfrm>
        </p:spPr>
        <p:txBody>
          <a:bodyPr>
            <a:normAutofit fontScale="90000"/>
          </a:bodyPr>
          <a:lstStyle/>
          <a:p>
            <a:r>
              <a:rPr lang="en-US" dirty="0"/>
              <a:t>Flexi-TEER</a:t>
            </a:r>
          </a:p>
        </p:txBody>
      </p:sp>
      <p:sp>
        <p:nvSpPr>
          <p:cNvPr id="3" name="Content Placeholder 2">
            <a:extLst>
              <a:ext uri="{FF2B5EF4-FFF2-40B4-BE49-F238E27FC236}">
                <a16:creationId xmlns:a16="http://schemas.microsoft.com/office/drawing/2014/main" id="{6FB55FC3-3905-B1C0-7532-14AA40430258}"/>
              </a:ext>
            </a:extLst>
          </p:cNvPr>
          <p:cNvSpPr>
            <a:spLocks noGrp="1"/>
          </p:cNvSpPr>
          <p:nvPr>
            <p:ph idx="1"/>
          </p:nvPr>
        </p:nvSpPr>
        <p:spPr>
          <a:xfrm>
            <a:off x="707366" y="3174129"/>
            <a:ext cx="10669438" cy="1725283"/>
          </a:xfrm>
        </p:spPr>
        <p:txBody>
          <a:bodyPr>
            <a:normAutofit lnSpcReduction="10000"/>
          </a:bodyPr>
          <a:lstStyle/>
          <a:p>
            <a:pPr marL="0" indent="0">
              <a:buNone/>
            </a:pPr>
            <a:r>
              <a:rPr lang="en-US" sz="1800" b="1" u="sng" dirty="0"/>
              <a:t>Major Events</a:t>
            </a:r>
          </a:p>
          <a:p>
            <a:r>
              <a:rPr lang="en-US" sz="1800" dirty="0"/>
              <a:t>Added Dennis </a:t>
            </a:r>
            <a:r>
              <a:rPr lang="en-US" sz="1800" dirty="0" err="1"/>
              <a:t>Yaskevich</a:t>
            </a:r>
            <a:r>
              <a:rPr lang="en-US" sz="1800" dirty="0"/>
              <a:t> as collaborator (Electrical Engineer)</a:t>
            </a:r>
          </a:p>
          <a:p>
            <a:r>
              <a:rPr lang="en-US" sz="1800" dirty="0"/>
              <a:t>Dennis has been a major contributor. </a:t>
            </a:r>
          </a:p>
          <a:p>
            <a:r>
              <a:rPr lang="en-US" sz="1800" dirty="0"/>
              <a:t>Schematic completed and being reviewed by Jose from Jerry Turner’s lab</a:t>
            </a:r>
          </a:p>
          <a:p>
            <a:r>
              <a:rPr lang="en-US" sz="1800" dirty="0"/>
              <a:t>Dennis will route the PCB this month</a:t>
            </a:r>
          </a:p>
          <a:p>
            <a:endParaRPr lang="en-US" sz="2000" dirty="0"/>
          </a:p>
          <a:p>
            <a:endParaRPr lang="en-US" sz="2000" dirty="0"/>
          </a:p>
        </p:txBody>
      </p:sp>
      <p:sp>
        <p:nvSpPr>
          <p:cNvPr id="5" name="TextBox 4">
            <a:extLst>
              <a:ext uri="{FF2B5EF4-FFF2-40B4-BE49-F238E27FC236}">
                <a16:creationId xmlns:a16="http://schemas.microsoft.com/office/drawing/2014/main" id="{FCCF68D3-7CF3-750E-8891-B06A1D1CF6B2}"/>
              </a:ext>
            </a:extLst>
          </p:cNvPr>
          <p:cNvSpPr txBox="1"/>
          <p:nvPr/>
        </p:nvSpPr>
        <p:spPr>
          <a:xfrm>
            <a:off x="707366" y="1121434"/>
            <a:ext cx="11041811" cy="2031325"/>
          </a:xfrm>
          <a:prstGeom prst="rect">
            <a:avLst/>
          </a:prstGeom>
          <a:noFill/>
        </p:spPr>
        <p:txBody>
          <a:bodyPr wrap="square" rtlCol="0">
            <a:spAutoFit/>
          </a:bodyPr>
          <a:lstStyle/>
          <a:p>
            <a:r>
              <a:rPr lang="en-US" b="1" u="sng" dirty="0"/>
              <a:t>Goals</a:t>
            </a:r>
            <a:endParaRPr lang="en-US" dirty="0"/>
          </a:p>
          <a:p>
            <a:pPr marL="285750" indent="-285750">
              <a:buFont typeface="Arial" panose="020B0604020202020204" pitchFamily="34" charset="0"/>
              <a:buChar char="•"/>
            </a:pPr>
            <a:r>
              <a:rPr lang="en-US" dirty="0"/>
              <a:t>First true open-source TEER meter that can replace the EVOM meter</a:t>
            </a:r>
          </a:p>
          <a:p>
            <a:pPr marL="285750" indent="-285750">
              <a:buFont typeface="Arial" panose="020B0604020202020204" pitchFamily="34" charset="0"/>
              <a:buChar char="•"/>
            </a:pPr>
            <a:r>
              <a:rPr lang="en-US" dirty="0"/>
              <a:t>Wireless communication, computer-based triggering and multiplexing as functions beyond stock EVOM</a:t>
            </a:r>
          </a:p>
          <a:p>
            <a:pPr marL="285750" indent="-285750">
              <a:buFont typeface="Arial" panose="020B0604020202020204" pitchFamily="34" charset="0"/>
              <a:buChar char="•"/>
            </a:pPr>
            <a:r>
              <a:rPr lang="en-US" dirty="0"/>
              <a:t>Easy build</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endParaRPr lang="en-US" dirty="0"/>
          </a:p>
        </p:txBody>
      </p:sp>
    </p:spTree>
    <p:extLst>
      <p:ext uri="{BB962C8B-B14F-4D97-AF65-F5344CB8AC3E}">
        <p14:creationId xmlns:p14="http://schemas.microsoft.com/office/powerpoint/2010/main" val="282334244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B7BD77-2D38-E8FB-7532-AFC5631CFCB2}"/>
              </a:ext>
            </a:extLst>
          </p:cNvPr>
          <p:cNvSpPr>
            <a:spLocks noGrp="1"/>
          </p:cNvSpPr>
          <p:nvPr>
            <p:ph type="title"/>
          </p:nvPr>
        </p:nvSpPr>
        <p:spPr>
          <a:xfrm>
            <a:off x="838200" y="365125"/>
            <a:ext cx="10515600" cy="678671"/>
          </a:xfrm>
        </p:spPr>
        <p:txBody>
          <a:bodyPr>
            <a:normAutofit fontScale="90000"/>
          </a:bodyPr>
          <a:lstStyle/>
          <a:p>
            <a:r>
              <a:rPr lang="en-US" dirty="0"/>
              <a:t>Discussion	</a:t>
            </a:r>
          </a:p>
        </p:txBody>
      </p:sp>
      <p:sp>
        <p:nvSpPr>
          <p:cNvPr id="3" name="Content Placeholder 2">
            <a:extLst>
              <a:ext uri="{FF2B5EF4-FFF2-40B4-BE49-F238E27FC236}">
                <a16:creationId xmlns:a16="http://schemas.microsoft.com/office/drawing/2014/main" id="{6E7552F4-E514-DCA3-7ADF-B97CA6E7DB5C}"/>
              </a:ext>
            </a:extLst>
          </p:cNvPr>
          <p:cNvSpPr>
            <a:spLocks noGrp="1"/>
          </p:cNvSpPr>
          <p:nvPr>
            <p:ph idx="1"/>
          </p:nvPr>
        </p:nvSpPr>
        <p:spPr>
          <a:xfrm>
            <a:off x="548495" y="1065002"/>
            <a:ext cx="11307793" cy="932373"/>
          </a:xfrm>
        </p:spPr>
        <p:txBody>
          <a:bodyPr>
            <a:normAutofit/>
          </a:bodyPr>
          <a:lstStyle/>
          <a:p>
            <a:r>
              <a:rPr lang="en-US" sz="2000" dirty="0"/>
              <a:t>Its obvious that </a:t>
            </a:r>
            <a:r>
              <a:rPr lang="en-US" sz="2000" dirty="0" err="1"/>
              <a:t>mCPBA</a:t>
            </a:r>
            <a:r>
              <a:rPr lang="en-US" sz="2000" dirty="0"/>
              <a:t> with A488 is a first order reaction, but it gains a second decay term between states of 1mM and 5mM. How could this be? Here is a hypothesis:</a:t>
            </a:r>
          </a:p>
          <a:p>
            <a:pPr marL="0" indent="0">
              <a:buNone/>
            </a:pPr>
            <a:endParaRPr lang="en-US" sz="2000" dirty="0"/>
          </a:p>
        </p:txBody>
      </p:sp>
      <p:sp>
        <p:nvSpPr>
          <p:cNvPr id="4" name="Rectangle 3">
            <a:extLst>
              <a:ext uri="{FF2B5EF4-FFF2-40B4-BE49-F238E27FC236}">
                <a16:creationId xmlns:a16="http://schemas.microsoft.com/office/drawing/2014/main" id="{F98D7D9C-F7D5-AE62-13E7-BDB436A1F2D3}"/>
              </a:ext>
            </a:extLst>
          </p:cNvPr>
          <p:cNvSpPr/>
          <p:nvPr/>
        </p:nvSpPr>
        <p:spPr>
          <a:xfrm>
            <a:off x="2984739" y="2223625"/>
            <a:ext cx="1362974" cy="87126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A488</a:t>
            </a:r>
          </a:p>
        </p:txBody>
      </p:sp>
      <p:cxnSp>
        <p:nvCxnSpPr>
          <p:cNvPr id="6" name="Straight Arrow Connector 5">
            <a:extLst>
              <a:ext uri="{FF2B5EF4-FFF2-40B4-BE49-F238E27FC236}">
                <a16:creationId xmlns:a16="http://schemas.microsoft.com/office/drawing/2014/main" id="{0224BA97-B630-D2A9-27AB-6DFA675753D9}"/>
              </a:ext>
            </a:extLst>
          </p:cNvPr>
          <p:cNvCxnSpPr/>
          <p:nvPr/>
        </p:nvCxnSpPr>
        <p:spPr>
          <a:xfrm>
            <a:off x="4347713" y="2629067"/>
            <a:ext cx="140610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BC28D8D5-8107-15EE-18A6-59C2EA6CC839}"/>
              </a:ext>
            </a:extLst>
          </p:cNvPr>
          <p:cNvSpPr txBox="1"/>
          <p:nvPr/>
        </p:nvSpPr>
        <p:spPr>
          <a:xfrm>
            <a:off x="4597879" y="2344395"/>
            <a:ext cx="982320" cy="369332"/>
          </a:xfrm>
          <a:prstGeom prst="rect">
            <a:avLst/>
          </a:prstGeom>
          <a:noFill/>
        </p:spPr>
        <p:txBody>
          <a:bodyPr wrap="none" rtlCol="0">
            <a:spAutoFit/>
          </a:bodyPr>
          <a:lstStyle/>
          <a:p>
            <a:r>
              <a:rPr lang="en-US" dirty="0"/>
              <a:t>+</a:t>
            </a:r>
            <a:r>
              <a:rPr lang="en-US" dirty="0" err="1"/>
              <a:t>mCPBA</a:t>
            </a:r>
            <a:endParaRPr lang="en-US" dirty="0"/>
          </a:p>
        </p:txBody>
      </p:sp>
      <p:sp>
        <p:nvSpPr>
          <p:cNvPr id="8" name="Rectangle 7">
            <a:extLst>
              <a:ext uri="{FF2B5EF4-FFF2-40B4-BE49-F238E27FC236}">
                <a16:creationId xmlns:a16="http://schemas.microsoft.com/office/drawing/2014/main" id="{C61E91E0-6329-76B9-8BC8-9BACD8FCA33A}"/>
              </a:ext>
            </a:extLst>
          </p:cNvPr>
          <p:cNvSpPr/>
          <p:nvPr/>
        </p:nvSpPr>
        <p:spPr>
          <a:xfrm>
            <a:off x="5830365" y="2223625"/>
            <a:ext cx="1362974" cy="87126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Chemically Altered A488</a:t>
            </a:r>
          </a:p>
        </p:txBody>
      </p:sp>
      <p:sp>
        <p:nvSpPr>
          <p:cNvPr id="13" name="TextBox 12">
            <a:extLst>
              <a:ext uri="{FF2B5EF4-FFF2-40B4-BE49-F238E27FC236}">
                <a16:creationId xmlns:a16="http://schemas.microsoft.com/office/drawing/2014/main" id="{442771DF-4AB8-2A61-DAF8-044E6900D825}"/>
              </a:ext>
            </a:extLst>
          </p:cNvPr>
          <p:cNvSpPr txBox="1"/>
          <p:nvPr/>
        </p:nvSpPr>
        <p:spPr>
          <a:xfrm>
            <a:off x="3260785" y="3198050"/>
            <a:ext cx="667170" cy="369332"/>
          </a:xfrm>
          <a:prstGeom prst="rect">
            <a:avLst/>
          </a:prstGeom>
          <a:noFill/>
        </p:spPr>
        <p:txBody>
          <a:bodyPr wrap="none" rtlCol="0">
            <a:spAutoFit/>
          </a:bodyPr>
          <a:lstStyle/>
          <a:p>
            <a:r>
              <a:rPr lang="en-US" dirty="0"/>
              <a:t>Fluor</a:t>
            </a:r>
          </a:p>
        </p:txBody>
      </p:sp>
      <p:sp>
        <p:nvSpPr>
          <p:cNvPr id="14" name="TextBox 13">
            <a:extLst>
              <a:ext uri="{FF2B5EF4-FFF2-40B4-BE49-F238E27FC236}">
                <a16:creationId xmlns:a16="http://schemas.microsoft.com/office/drawing/2014/main" id="{F46405DC-46ED-1320-0527-9DC7126206FB}"/>
              </a:ext>
            </a:extLst>
          </p:cNvPr>
          <p:cNvSpPr txBox="1"/>
          <p:nvPr/>
        </p:nvSpPr>
        <p:spPr>
          <a:xfrm>
            <a:off x="5946633" y="3178447"/>
            <a:ext cx="1130438" cy="369332"/>
          </a:xfrm>
          <a:prstGeom prst="rect">
            <a:avLst/>
          </a:prstGeom>
          <a:noFill/>
        </p:spPr>
        <p:txBody>
          <a:bodyPr wrap="none" rtlCol="0">
            <a:spAutoFit/>
          </a:bodyPr>
          <a:lstStyle/>
          <a:p>
            <a:r>
              <a:rPr lang="en-US" dirty="0"/>
              <a:t>Non-Fluor</a:t>
            </a:r>
          </a:p>
        </p:txBody>
      </p:sp>
      <p:sp>
        <p:nvSpPr>
          <p:cNvPr id="5" name="TextBox 4">
            <a:extLst>
              <a:ext uri="{FF2B5EF4-FFF2-40B4-BE49-F238E27FC236}">
                <a16:creationId xmlns:a16="http://schemas.microsoft.com/office/drawing/2014/main" id="{6B1466C6-9D87-83FD-4E83-A5ED472E53C8}"/>
              </a:ext>
            </a:extLst>
          </p:cNvPr>
          <p:cNvSpPr txBox="1"/>
          <p:nvPr/>
        </p:nvSpPr>
        <p:spPr>
          <a:xfrm>
            <a:off x="734920" y="2444401"/>
            <a:ext cx="1740861" cy="369332"/>
          </a:xfrm>
          <a:prstGeom prst="rect">
            <a:avLst/>
          </a:prstGeom>
          <a:noFill/>
        </p:spPr>
        <p:txBody>
          <a:bodyPr wrap="none" rtlCol="0">
            <a:spAutoFit/>
          </a:bodyPr>
          <a:lstStyle/>
          <a:p>
            <a:r>
              <a:rPr lang="en-US" dirty="0"/>
              <a:t>End Point Model</a:t>
            </a:r>
          </a:p>
        </p:txBody>
      </p:sp>
      <p:sp>
        <p:nvSpPr>
          <p:cNvPr id="12" name="TextBox 11">
            <a:extLst>
              <a:ext uri="{FF2B5EF4-FFF2-40B4-BE49-F238E27FC236}">
                <a16:creationId xmlns:a16="http://schemas.microsoft.com/office/drawing/2014/main" id="{D08CFFB0-960C-D770-E9F9-AEBFAE86C840}"/>
              </a:ext>
            </a:extLst>
          </p:cNvPr>
          <p:cNvSpPr txBox="1"/>
          <p:nvPr/>
        </p:nvSpPr>
        <p:spPr>
          <a:xfrm>
            <a:off x="2389516" y="3905767"/>
            <a:ext cx="5777351" cy="646331"/>
          </a:xfrm>
          <a:prstGeom prst="rect">
            <a:avLst/>
          </a:prstGeom>
          <a:noFill/>
        </p:spPr>
        <p:txBody>
          <a:bodyPr wrap="none" rtlCol="0">
            <a:spAutoFit/>
          </a:bodyPr>
          <a:lstStyle/>
          <a:p>
            <a:pPr marL="285750" indent="-285750">
              <a:buFont typeface="Arial" panose="020B0604020202020204" pitchFamily="34" charset="0"/>
              <a:buChar char="•"/>
            </a:pPr>
            <a:r>
              <a:rPr lang="en-US" dirty="0"/>
              <a:t>This model cannot explain why second decay peak arises</a:t>
            </a:r>
          </a:p>
          <a:p>
            <a:pPr marL="285750" indent="-285750">
              <a:buFont typeface="Arial" panose="020B0604020202020204" pitchFamily="34" charset="0"/>
              <a:buChar char="•"/>
            </a:pPr>
            <a:r>
              <a:rPr lang="en-US" dirty="0"/>
              <a:t>I was told the reaction contained an intermediate though</a:t>
            </a:r>
          </a:p>
        </p:txBody>
      </p:sp>
      <p:sp>
        <p:nvSpPr>
          <p:cNvPr id="17" name="Rectangle 16">
            <a:extLst>
              <a:ext uri="{FF2B5EF4-FFF2-40B4-BE49-F238E27FC236}">
                <a16:creationId xmlns:a16="http://schemas.microsoft.com/office/drawing/2014/main" id="{4DD4B1CC-4AB6-E2B6-2F41-E653A87D181A}"/>
              </a:ext>
            </a:extLst>
          </p:cNvPr>
          <p:cNvSpPr/>
          <p:nvPr/>
        </p:nvSpPr>
        <p:spPr>
          <a:xfrm>
            <a:off x="1708029" y="4872870"/>
            <a:ext cx="1362974" cy="87126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A488</a:t>
            </a:r>
          </a:p>
        </p:txBody>
      </p:sp>
      <p:cxnSp>
        <p:nvCxnSpPr>
          <p:cNvPr id="18" name="Straight Arrow Connector 17">
            <a:extLst>
              <a:ext uri="{FF2B5EF4-FFF2-40B4-BE49-F238E27FC236}">
                <a16:creationId xmlns:a16="http://schemas.microsoft.com/office/drawing/2014/main" id="{21A8183B-8020-1D51-710C-FEC22E5B53BA}"/>
              </a:ext>
            </a:extLst>
          </p:cNvPr>
          <p:cNvCxnSpPr/>
          <p:nvPr/>
        </p:nvCxnSpPr>
        <p:spPr>
          <a:xfrm>
            <a:off x="3071003" y="5278312"/>
            <a:ext cx="140610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E18DEC3A-7C8C-DA44-3653-3369A2603594}"/>
              </a:ext>
            </a:extLst>
          </p:cNvPr>
          <p:cNvSpPr txBox="1"/>
          <p:nvPr/>
        </p:nvSpPr>
        <p:spPr>
          <a:xfrm>
            <a:off x="3321169" y="4993640"/>
            <a:ext cx="982320" cy="369332"/>
          </a:xfrm>
          <a:prstGeom prst="rect">
            <a:avLst/>
          </a:prstGeom>
          <a:noFill/>
        </p:spPr>
        <p:txBody>
          <a:bodyPr wrap="none" rtlCol="0">
            <a:spAutoFit/>
          </a:bodyPr>
          <a:lstStyle/>
          <a:p>
            <a:r>
              <a:rPr lang="en-US" dirty="0"/>
              <a:t>+</a:t>
            </a:r>
            <a:r>
              <a:rPr lang="en-US" dirty="0" err="1"/>
              <a:t>mCPBA</a:t>
            </a:r>
            <a:endParaRPr lang="en-US" dirty="0"/>
          </a:p>
        </p:txBody>
      </p:sp>
      <p:sp>
        <p:nvSpPr>
          <p:cNvPr id="20" name="Rectangle 19">
            <a:extLst>
              <a:ext uri="{FF2B5EF4-FFF2-40B4-BE49-F238E27FC236}">
                <a16:creationId xmlns:a16="http://schemas.microsoft.com/office/drawing/2014/main" id="{EF2FC67F-5075-2E68-A505-070DA51D2CEC}"/>
              </a:ext>
            </a:extLst>
          </p:cNvPr>
          <p:cNvSpPr/>
          <p:nvPr/>
        </p:nvSpPr>
        <p:spPr>
          <a:xfrm>
            <a:off x="4553655" y="4872870"/>
            <a:ext cx="1362974" cy="87126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A488 epoxide</a:t>
            </a:r>
          </a:p>
        </p:txBody>
      </p:sp>
      <p:sp>
        <p:nvSpPr>
          <p:cNvPr id="21" name="Rectangle 20">
            <a:extLst>
              <a:ext uri="{FF2B5EF4-FFF2-40B4-BE49-F238E27FC236}">
                <a16:creationId xmlns:a16="http://schemas.microsoft.com/office/drawing/2014/main" id="{5E389BE9-E93D-132E-C30F-6EB126C5F7FA}"/>
              </a:ext>
            </a:extLst>
          </p:cNvPr>
          <p:cNvSpPr/>
          <p:nvPr/>
        </p:nvSpPr>
        <p:spPr>
          <a:xfrm>
            <a:off x="7399281" y="4872870"/>
            <a:ext cx="1362974" cy="87126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A488 vicinal diol</a:t>
            </a:r>
          </a:p>
        </p:txBody>
      </p:sp>
      <p:cxnSp>
        <p:nvCxnSpPr>
          <p:cNvPr id="22" name="Straight Arrow Connector 21">
            <a:extLst>
              <a:ext uri="{FF2B5EF4-FFF2-40B4-BE49-F238E27FC236}">
                <a16:creationId xmlns:a16="http://schemas.microsoft.com/office/drawing/2014/main" id="{F22D7D45-E952-79AE-F9A6-091E064D3AC8}"/>
              </a:ext>
            </a:extLst>
          </p:cNvPr>
          <p:cNvCxnSpPr/>
          <p:nvPr/>
        </p:nvCxnSpPr>
        <p:spPr>
          <a:xfrm>
            <a:off x="5916629" y="5266811"/>
            <a:ext cx="140610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273B059D-0DD6-34BC-CFF6-90352BD00F2C}"/>
              </a:ext>
            </a:extLst>
          </p:cNvPr>
          <p:cNvSpPr txBox="1"/>
          <p:nvPr/>
        </p:nvSpPr>
        <p:spPr>
          <a:xfrm>
            <a:off x="6166795" y="4897479"/>
            <a:ext cx="596638" cy="369332"/>
          </a:xfrm>
          <a:prstGeom prst="rect">
            <a:avLst/>
          </a:prstGeom>
          <a:noFill/>
        </p:spPr>
        <p:txBody>
          <a:bodyPr wrap="none" rtlCol="0">
            <a:spAutoFit/>
          </a:bodyPr>
          <a:lstStyle/>
          <a:p>
            <a:r>
              <a:rPr lang="en-US" dirty="0"/>
              <a:t>+OH</a:t>
            </a:r>
          </a:p>
        </p:txBody>
      </p:sp>
      <p:sp>
        <p:nvSpPr>
          <p:cNvPr id="24" name="TextBox 23">
            <a:extLst>
              <a:ext uri="{FF2B5EF4-FFF2-40B4-BE49-F238E27FC236}">
                <a16:creationId xmlns:a16="http://schemas.microsoft.com/office/drawing/2014/main" id="{23E599EB-18A4-7ECC-BA8A-C5CDED859C08}"/>
              </a:ext>
            </a:extLst>
          </p:cNvPr>
          <p:cNvSpPr txBox="1"/>
          <p:nvPr/>
        </p:nvSpPr>
        <p:spPr>
          <a:xfrm>
            <a:off x="1984075" y="5847295"/>
            <a:ext cx="667170" cy="369332"/>
          </a:xfrm>
          <a:prstGeom prst="rect">
            <a:avLst/>
          </a:prstGeom>
          <a:noFill/>
        </p:spPr>
        <p:txBody>
          <a:bodyPr wrap="none" rtlCol="0">
            <a:spAutoFit/>
          </a:bodyPr>
          <a:lstStyle/>
          <a:p>
            <a:r>
              <a:rPr lang="en-US" dirty="0"/>
              <a:t>Fluor</a:t>
            </a:r>
          </a:p>
        </p:txBody>
      </p:sp>
      <p:sp>
        <p:nvSpPr>
          <p:cNvPr id="25" name="TextBox 24">
            <a:extLst>
              <a:ext uri="{FF2B5EF4-FFF2-40B4-BE49-F238E27FC236}">
                <a16:creationId xmlns:a16="http://schemas.microsoft.com/office/drawing/2014/main" id="{084113B6-9FC1-C599-6767-62E78419F504}"/>
              </a:ext>
            </a:extLst>
          </p:cNvPr>
          <p:cNvSpPr txBox="1"/>
          <p:nvPr/>
        </p:nvSpPr>
        <p:spPr>
          <a:xfrm>
            <a:off x="4650003" y="5845881"/>
            <a:ext cx="1237839" cy="369332"/>
          </a:xfrm>
          <a:prstGeom prst="rect">
            <a:avLst/>
          </a:prstGeom>
          <a:noFill/>
        </p:spPr>
        <p:txBody>
          <a:bodyPr wrap="none" rtlCol="0">
            <a:spAutoFit/>
          </a:bodyPr>
          <a:lstStyle/>
          <a:p>
            <a:r>
              <a:rPr lang="en-US" dirty="0"/>
              <a:t>Non-Fluor?</a:t>
            </a:r>
          </a:p>
        </p:txBody>
      </p:sp>
      <p:sp>
        <p:nvSpPr>
          <p:cNvPr id="26" name="TextBox 25">
            <a:extLst>
              <a:ext uri="{FF2B5EF4-FFF2-40B4-BE49-F238E27FC236}">
                <a16:creationId xmlns:a16="http://schemas.microsoft.com/office/drawing/2014/main" id="{E4A4243E-F307-D952-E29B-D616F9C2E2B9}"/>
              </a:ext>
            </a:extLst>
          </p:cNvPr>
          <p:cNvSpPr txBox="1"/>
          <p:nvPr/>
        </p:nvSpPr>
        <p:spPr>
          <a:xfrm>
            <a:off x="7541998" y="5847295"/>
            <a:ext cx="1130438" cy="369332"/>
          </a:xfrm>
          <a:prstGeom prst="rect">
            <a:avLst/>
          </a:prstGeom>
          <a:noFill/>
        </p:spPr>
        <p:txBody>
          <a:bodyPr wrap="none" rtlCol="0">
            <a:spAutoFit/>
          </a:bodyPr>
          <a:lstStyle/>
          <a:p>
            <a:r>
              <a:rPr lang="en-US" dirty="0"/>
              <a:t>Non-Fluor</a:t>
            </a:r>
          </a:p>
        </p:txBody>
      </p:sp>
      <p:sp>
        <p:nvSpPr>
          <p:cNvPr id="27" name="TextBox 26">
            <a:extLst>
              <a:ext uri="{FF2B5EF4-FFF2-40B4-BE49-F238E27FC236}">
                <a16:creationId xmlns:a16="http://schemas.microsoft.com/office/drawing/2014/main" id="{86FE13BF-D92C-B5F7-1CF5-226BC34DAD45}"/>
              </a:ext>
            </a:extLst>
          </p:cNvPr>
          <p:cNvSpPr txBox="1"/>
          <p:nvPr/>
        </p:nvSpPr>
        <p:spPr>
          <a:xfrm>
            <a:off x="1708029" y="6455446"/>
            <a:ext cx="7415043" cy="369332"/>
          </a:xfrm>
          <a:prstGeom prst="rect">
            <a:avLst/>
          </a:prstGeom>
          <a:noFill/>
        </p:spPr>
        <p:txBody>
          <a:bodyPr wrap="none" rtlCol="0">
            <a:spAutoFit/>
          </a:bodyPr>
          <a:lstStyle/>
          <a:p>
            <a:r>
              <a:rPr lang="en-US" dirty="0"/>
              <a:t>Fluorescence is my reporter for the reaction. What is the Fluor of each state? </a:t>
            </a:r>
          </a:p>
        </p:txBody>
      </p:sp>
    </p:spTree>
    <p:extLst>
      <p:ext uri="{BB962C8B-B14F-4D97-AF65-F5344CB8AC3E}">
        <p14:creationId xmlns:p14="http://schemas.microsoft.com/office/powerpoint/2010/main" val="2250960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9"/>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3"/>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7" grpId="0" animBg="1"/>
      <p:bldP spid="19" grpId="0"/>
      <p:bldP spid="20" grpId="0" animBg="1"/>
      <p:bldP spid="21" grpId="0" animBg="1"/>
      <p:bldP spid="23" grpId="0"/>
      <p:bldP spid="24" grpId="0"/>
      <p:bldP spid="25" grpId="0"/>
      <p:bldP spid="26" grpId="0"/>
      <p:bldP spid="27"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B7BD77-2D38-E8FB-7532-AFC5631CFCB2}"/>
              </a:ext>
            </a:extLst>
          </p:cNvPr>
          <p:cNvSpPr>
            <a:spLocks noGrp="1"/>
          </p:cNvSpPr>
          <p:nvPr>
            <p:ph type="title"/>
          </p:nvPr>
        </p:nvSpPr>
        <p:spPr>
          <a:xfrm>
            <a:off x="838200" y="365125"/>
            <a:ext cx="10515600" cy="678671"/>
          </a:xfrm>
        </p:spPr>
        <p:txBody>
          <a:bodyPr>
            <a:normAutofit fontScale="90000"/>
          </a:bodyPr>
          <a:lstStyle/>
          <a:p>
            <a:r>
              <a:rPr lang="en-US" dirty="0"/>
              <a:t>Discussion	</a:t>
            </a:r>
          </a:p>
        </p:txBody>
      </p:sp>
      <p:sp>
        <p:nvSpPr>
          <p:cNvPr id="3" name="Content Placeholder 2">
            <a:extLst>
              <a:ext uri="{FF2B5EF4-FFF2-40B4-BE49-F238E27FC236}">
                <a16:creationId xmlns:a16="http://schemas.microsoft.com/office/drawing/2014/main" id="{6E7552F4-E514-DCA3-7ADF-B97CA6E7DB5C}"/>
              </a:ext>
            </a:extLst>
          </p:cNvPr>
          <p:cNvSpPr>
            <a:spLocks noGrp="1"/>
          </p:cNvSpPr>
          <p:nvPr>
            <p:ph idx="1"/>
          </p:nvPr>
        </p:nvSpPr>
        <p:spPr>
          <a:xfrm>
            <a:off x="548495" y="1065002"/>
            <a:ext cx="11307793" cy="932373"/>
          </a:xfrm>
        </p:spPr>
        <p:txBody>
          <a:bodyPr>
            <a:normAutofit/>
          </a:bodyPr>
          <a:lstStyle/>
          <a:p>
            <a:r>
              <a:rPr lang="en-US" sz="2000" dirty="0"/>
              <a:t>Its obvious that </a:t>
            </a:r>
            <a:r>
              <a:rPr lang="en-US" sz="2000" dirty="0" err="1"/>
              <a:t>mCPBA</a:t>
            </a:r>
            <a:r>
              <a:rPr lang="en-US" sz="2000" dirty="0"/>
              <a:t> with A488 is a first order reaction, but it gains a second decay term between states of 1mM and 5mM. How could this be? Here is a hypothesis:</a:t>
            </a:r>
          </a:p>
          <a:p>
            <a:pPr marL="0" indent="0">
              <a:buNone/>
            </a:pPr>
            <a:endParaRPr lang="en-US" sz="2000" dirty="0"/>
          </a:p>
        </p:txBody>
      </p:sp>
      <p:sp>
        <p:nvSpPr>
          <p:cNvPr id="4" name="Rectangle 3">
            <a:extLst>
              <a:ext uri="{FF2B5EF4-FFF2-40B4-BE49-F238E27FC236}">
                <a16:creationId xmlns:a16="http://schemas.microsoft.com/office/drawing/2014/main" id="{F98D7D9C-F7D5-AE62-13E7-BDB436A1F2D3}"/>
              </a:ext>
            </a:extLst>
          </p:cNvPr>
          <p:cNvSpPr/>
          <p:nvPr/>
        </p:nvSpPr>
        <p:spPr>
          <a:xfrm>
            <a:off x="2984739" y="2223625"/>
            <a:ext cx="1362974" cy="87126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A488</a:t>
            </a:r>
          </a:p>
        </p:txBody>
      </p:sp>
      <p:cxnSp>
        <p:nvCxnSpPr>
          <p:cNvPr id="6" name="Straight Arrow Connector 5">
            <a:extLst>
              <a:ext uri="{FF2B5EF4-FFF2-40B4-BE49-F238E27FC236}">
                <a16:creationId xmlns:a16="http://schemas.microsoft.com/office/drawing/2014/main" id="{0224BA97-B630-D2A9-27AB-6DFA675753D9}"/>
              </a:ext>
            </a:extLst>
          </p:cNvPr>
          <p:cNvCxnSpPr/>
          <p:nvPr/>
        </p:nvCxnSpPr>
        <p:spPr>
          <a:xfrm>
            <a:off x="4347713" y="2629067"/>
            <a:ext cx="140610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BC28D8D5-8107-15EE-18A6-59C2EA6CC839}"/>
              </a:ext>
            </a:extLst>
          </p:cNvPr>
          <p:cNvSpPr txBox="1"/>
          <p:nvPr/>
        </p:nvSpPr>
        <p:spPr>
          <a:xfrm>
            <a:off x="4597879" y="2344395"/>
            <a:ext cx="982320" cy="369332"/>
          </a:xfrm>
          <a:prstGeom prst="rect">
            <a:avLst/>
          </a:prstGeom>
          <a:noFill/>
        </p:spPr>
        <p:txBody>
          <a:bodyPr wrap="none" rtlCol="0">
            <a:spAutoFit/>
          </a:bodyPr>
          <a:lstStyle/>
          <a:p>
            <a:r>
              <a:rPr lang="en-US" dirty="0"/>
              <a:t>+</a:t>
            </a:r>
            <a:r>
              <a:rPr lang="en-US" dirty="0" err="1"/>
              <a:t>mCPBA</a:t>
            </a:r>
            <a:endParaRPr lang="en-US" dirty="0"/>
          </a:p>
        </p:txBody>
      </p:sp>
      <p:sp>
        <p:nvSpPr>
          <p:cNvPr id="8" name="Rectangle 7">
            <a:extLst>
              <a:ext uri="{FF2B5EF4-FFF2-40B4-BE49-F238E27FC236}">
                <a16:creationId xmlns:a16="http://schemas.microsoft.com/office/drawing/2014/main" id="{C61E91E0-6329-76B9-8BC8-9BACD8FCA33A}"/>
              </a:ext>
            </a:extLst>
          </p:cNvPr>
          <p:cNvSpPr/>
          <p:nvPr/>
        </p:nvSpPr>
        <p:spPr>
          <a:xfrm>
            <a:off x="5830365" y="2223625"/>
            <a:ext cx="1362974" cy="87126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Chemically Altered A488</a:t>
            </a:r>
          </a:p>
        </p:txBody>
      </p:sp>
      <p:sp>
        <p:nvSpPr>
          <p:cNvPr id="13" name="TextBox 12">
            <a:extLst>
              <a:ext uri="{FF2B5EF4-FFF2-40B4-BE49-F238E27FC236}">
                <a16:creationId xmlns:a16="http://schemas.microsoft.com/office/drawing/2014/main" id="{442771DF-4AB8-2A61-DAF8-044E6900D825}"/>
              </a:ext>
            </a:extLst>
          </p:cNvPr>
          <p:cNvSpPr txBox="1"/>
          <p:nvPr/>
        </p:nvSpPr>
        <p:spPr>
          <a:xfrm>
            <a:off x="3260785" y="3198050"/>
            <a:ext cx="667170" cy="369332"/>
          </a:xfrm>
          <a:prstGeom prst="rect">
            <a:avLst/>
          </a:prstGeom>
          <a:noFill/>
        </p:spPr>
        <p:txBody>
          <a:bodyPr wrap="none" rtlCol="0">
            <a:spAutoFit/>
          </a:bodyPr>
          <a:lstStyle/>
          <a:p>
            <a:r>
              <a:rPr lang="en-US" dirty="0"/>
              <a:t>Fluor</a:t>
            </a:r>
          </a:p>
        </p:txBody>
      </p:sp>
      <p:sp>
        <p:nvSpPr>
          <p:cNvPr id="14" name="TextBox 13">
            <a:extLst>
              <a:ext uri="{FF2B5EF4-FFF2-40B4-BE49-F238E27FC236}">
                <a16:creationId xmlns:a16="http://schemas.microsoft.com/office/drawing/2014/main" id="{F46405DC-46ED-1320-0527-9DC7126206FB}"/>
              </a:ext>
            </a:extLst>
          </p:cNvPr>
          <p:cNvSpPr txBox="1"/>
          <p:nvPr/>
        </p:nvSpPr>
        <p:spPr>
          <a:xfrm>
            <a:off x="5946633" y="3178447"/>
            <a:ext cx="1130438" cy="369332"/>
          </a:xfrm>
          <a:prstGeom prst="rect">
            <a:avLst/>
          </a:prstGeom>
          <a:noFill/>
        </p:spPr>
        <p:txBody>
          <a:bodyPr wrap="none" rtlCol="0">
            <a:spAutoFit/>
          </a:bodyPr>
          <a:lstStyle/>
          <a:p>
            <a:r>
              <a:rPr lang="en-US" dirty="0"/>
              <a:t>Non-Fluor</a:t>
            </a:r>
          </a:p>
        </p:txBody>
      </p:sp>
      <p:sp>
        <p:nvSpPr>
          <p:cNvPr id="5" name="TextBox 4">
            <a:extLst>
              <a:ext uri="{FF2B5EF4-FFF2-40B4-BE49-F238E27FC236}">
                <a16:creationId xmlns:a16="http://schemas.microsoft.com/office/drawing/2014/main" id="{6B1466C6-9D87-83FD-4E83-A5ED472E53C8}"/>
              </a:ext>
            </a:extLst>
          </p:cNvPr>
          <p:cNvSpPr txBox="1"/>
          <p:nvPr/>
        </p:nvSpPr>
        <p:spPr>
          <a:xfrm>
            <a:off x="734920" y="2444401"/>
            <a:ext cx="1740861" cy="369332"/>
          </a:xfrm>
          <a:prstGeom prst="rect">
            <a:avLst/>
          </a:prstGeom>
          <a:noFill/>
        </p:spPr>
        <p:txBody>
          <a:bodyPr wrap="none" rtlCol="0">
            <a:spAutoFit/>
          </a:bodyPr>
          <a:lstStyle/>
          <a:p>
            <a:r>
              <a:rPr lang="en-US" dirty="0"/>
              <a:t>End Point Model</a:t>
            </a:r>
          </a:p>
        </p:txBody>
      </p:sp>
      <p:sp>
        <p:nvSpPr>
          <p:cNvPr id="12" name="TextBox 11">
            <a:extLst>
              <a:ext uri="{FF2B5EF4-FFF2-40B4-BE49-F238E27FC236}">
                <a16:creationId xmlns:a16="http://schemas.microsoft.com/office/drawing/2014/main" id="{D08CFFB0-960C-D770-E9F9-AEBFAE86C840}"/>
              </a:ext>
            </a:extLst>
          </p:cNvPr>
          <p:cNvSpPr txBox="1"/>
          <p:nvPr/>
        </p:nvSpPr>
        <p:spPr>
          <a:xfrm>
            <a:off x="2389516" y="3905767"/>
            <a:ext cx="5777351" cy="646331"/>
          </a:xfrm>
          <a:prstGeom prst="rect">
            <a:avLst/>
          </a:prstGeom>
          <a:noFill/>
        </p:spPr>
        <p:txBody>
          <a:bodyPr wrap="none" rtlCol="0">
            <a:spAutoFit/>
          </a:bodyPr>
          <a:lstStyle/>
          <a:p>
            <a:pPr marL="285750" indent="-285750">
              <a:buFont typeface="Arial" panose="020B0604020202020204" pitchFamily="34" charset="0"/>
              <a:buChar char="•"/>
            </a:pPr>
            <a:r>
              <a:rPr lang="en-US" dirty="0"/>
              <a:t>This model cannot explain why second decay peak arises</a:t>
            </a:r>
          </a:p>
          <a:p>
            <a:pPr marL="285750" indent="-285750">
              <a:buFont typeface="Arial" panose="020B0604020202020204" pitchFamily="34" charset="0"/>
              <a:buChar char="•"/>
            </a:pPr>
            <a:r>
              <a:rPr lang="en-US" dirty="0"/>
              <a:t>I was told the reaction contained an intermediate though</a:t>
            </a:r>
          </a:p>
        </p:txBody>
      </p:sp>
      <p:sp>
        <p:nvSpPr>
          <p:cNvPr id="17" name="Rectangle 16">
            <a:extLst>
              <a:ext uri="{FF2B5EF4-FFF2-40B4-BE49-F238E27FC236}">
                <a16:creationId xmlns:a16="http://schemas.microsoft.com/office/drawing/2014/main" id="{4DD4B1CC-4AB6-E2B6-2F41-E653A87D181A}"/>
              </a:ext>
            </a:extLst>
          </p:cNvPr>
          <p:cNvSpPr/>
          <p:nvPr/>
        </p:nvSpPr>
        <p:spPr>
          <a:xfrm>
            <a:off x="1708029" y="4872870"/>
            <a:ext cx="1362974" cy="87126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A488</a:t>
            </a:r>
          </a:p>
        </p:txBody>
      </p:sp>
      <p:cxnSp>
        <p:nvCxnSpPr>
          <p:cNvPr id="18" name="Straight Arrow Connector 17">
            <a:extLst>
              <a:ext uri="{FF2B5EF4-FFF2-40B4-BE49-F238E27FC236}">
                <a16:creationId xmlns:a16="http://schemas.microsoft.com/office/drawing/2014/main" id="{21A8183B-8020-1D51-710C-FEC22E5B53BA}"/>
              </a:ext>
            </a:extLst>
          </p:cNvPr>
          <p:cNvCxnSpPr/>
          <p:nvPr/>
        </p:nvCxnSpPr>
        <p:spPr>
          <a:xfrm>
            <a:off x="3071003" y="5278312"/>
            <a:ext cx="140610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E18DEC3A-7C8C-DA44-3653-3369A2603594}"/>
              </a:ext>
            </a:extLst>
          </p:cNvPr>
          <p:cNvSpPr txBox="1"/>
          <p:nvPr/>
        </p:nvSpPr>
        <p:spPr>
          <a:xfrm>
            <a:off x="3321169" y="4993640"/>
            <a:ext cx="982320" cy="369332"/>
          </a:xfrm>
          <a:prstGeom prst="rect">
            <a:avLst/>
          </a:prstGeom>
          <a:noFill/>
        </p:spPr>
        <p:txBody>
          <a:bodyPr wrap="none" rtlCol="0">
            <a:spAutoFit/>
          </a:bodyPr>
          <a:lstStyle/>
          <a:p>
            <a:r>
              <a:rPr lang="en-US" dirty="0"/>
              <a:t>+</a:t>
            </a:r>
            <a:r>
              <a:rPr lang="en-US" dirty="0" err="1"/>
              <a:t>mCPBA</a:t>
            </a:r>
            <a:endParaRPr lang="en-US" dirty="0"/>
          </a:p>
        </p:txBody>
      </p:sp>
      <p:sp>
        <p:nvSpPr>
          <p:cNvPr id="20" name="Rectangle 19">
            <a:extLst>
              <a:ext uri="{FF2B5EF4-FFF2-40B4-BE49-F238E27FC236}">
                <a16:creationId xmlns:a16="http://schemas.microsoft.com/office/drawing/2014/main" id="{EF2FC67F-5075-2E68-A505-070DA51D2CEC}"/>
              </a:ext>
            </a:extLst>
          </p:cNvPr>
          <p:cNvSpPr/>
          <p:nvPr/>
        </p:nvSpPr>
        <p:spPr>
          <a:xfrm>
            <a:off x="4553655" y="4872870"/>
            <a:ext cx="1362974" cy="87126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A488 epoxide</a:t>
            </a:r>
          </a:p>
        </p:txBody>
      </p:sp>
      <p:sp>
        <p:nvSpPr>
          <p:cNvPr id="21" name="Rectangle 20">
            <a:extLst>
              <a:ext uri="{FF2B5EF4-FFF2-40B4-BE49-F238E27FC236}">
                <a16:creationId xmlns:a16="http://schemas.microsoft.com/office/drawing/2014/main" id="{5E389BE9-E93D-132E-C30F-6EB126C5F7FA}"/>
              </a:ext>
            </a:extLst>
          </p:cNvPr>
          <p:cNvSpPr/>
          <p:nvPr/>
        </p:nvSpPr>
        <p:spPr>
          <a:xfrm>
            <a:off x="7399281" y="4872870"/>
            <a:ext cx="1362974" cy="87126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A488 vicinal diol</a:t>
            </a:r>
          </a:p>
        </p:txBody>
      </p:sp>
      <p:cxnSp>
        <p:nvCxnSpPr>
          <p:cNvPr id="22" name="Straight Arrow Connector 21">
            <a:extLst>
              <a:ext uri="{FF2B5EF4-FFF2-40B4-BE49-F238E27FC236}">
                <a16:creationId xmlns:a16="http://schemas.microsoft.com/office/drawing/2014/main" id="{F22D7D45-E952-79AE-F9A6-091E064D3AC8}"/>
              </a:ext>
            </a:extLst>
          </p:cNvPr>
          <p:cNvCxnSpPr/>
          <p:nvPr/>
        </p:nvCxnSpPr>
        <p:spPr>
          <a:xfrm>
            <a:off x="5916629" y="5266811"/>
            <a:ext cx="140610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273B059D-0DD6-34BC-CFF6-90352BD00F2C}"/>
              </a:ext>
            </a:extLst>
          </p:cNvPr>
          <p:cNvSpPr txBox="1"/>
          <p:nvPr/>
        </p:nvSpPr>
        <p:spPr>
          <a:xfrm>
            <a:off x="6166795" y="4897479"/>
            <a:ext cx="596638" cy="369332"/>
          </a:xfrm>
          <a:prstGeom prst="rect">
            <a:avLst/>
          </a:prstGeom>
          <a:noFill/>
        </p:spPr>
        <p:txBody>
          <a:bodyPr wrap="none" rtlCol="0">
            <a:spAutoFit/>
          </a:bodyPr>
          <a:lstStyle/>
          <a:p>
            <a:r>
              <a:rPr lang="en-US" dirty="0"/>
              <a:t>+OH</a:t>
            </a:r>
          </a:p>
        </p:txBody>
      </p:sp>
      <p:sp>
        <p:nvSpPr>
          <p:cNvPr id="24" name="TextBox 23">
            <a:extLst>
              <a:ext uri="{FF2B5EF4-FFF2-40B4-BE49-F238E27FC236}">
                <a16:creationId xmlns:a16="http://schemas.microsoft.com/office/drawing/2014/main" id="{23E599EB-18A4-7ECC-BA8A-C5CDED859C08}"/>
              </a:ext>
            </a:extLst>
          </p:cNvPr>
          <p:cNvSpPr txBox="1"/>
          <p:nvPr/>
        </p:nvSpPr>
        <p:spPr>
          <a:xfrm>
            <a:off x="1984075" y="5847295"/>
            <a:ext cx="667170" cy="369332"/>
          </a:xfrm>
          <a:prstGeom prst="rect">
            <a:avLst/>
          </a:prstGeom>
          <a:noFill/>
        </p:spPr>
        <p:txBody>
          <a:bodyPr wrap="none" rtlCol="0">
            <a:spAutoFit/>
          </a:bodyPr>
          <a:lstStyle/>
          <a:p>
            <a:r>
              <a:rPr lang="en-US" dirty="0"/>
              <a:t>Fluor</a:t>
            </a:r>
          </a:p>
        </p:txBody>
      </p:sp>
      <p:sp>
        <p:nvSpPr>
          <p:cNvPr id="25" name="TextBox 24">
            <a:extLst>
              <a:ext uri="{FF2B5EF4-FFF2-40B4-BE49-F238E27FC236}">
                <a16:creationId xmlns:a16="http://schemas.microsoft.com/office/drawing/2014/main" id="{084113B6-9FC1-C599-6767-62E78419F504}"/>
              </a:ext>
            </a:extLst>
          </p:cNvPr>
          <p:cNvSpPr txBox="1"/>
          <p:nvPr/>
        </p:nvSpPr>
        <p:spPr>
          <a:xfrm>
            <a:off x="4650003" y="5845881"/>
            <a:ext cx="1317861" cy="369332"/>
          </a:xfrm>
          <a:prstGeom prst="rect">
            <a:avLst/>
          </a:prstGeom>
          <a:noFill/>
        </p:spPr>
        <p:txBody>
          <a:bodyPr wrap="none" rtlCol="0">
            <a:spAutoFit/>
          </a:bodyPr>
          <a:lstStyle/>
          <a:p>
            <a:r>
              <a:rPr lang="en-US" dirty="0"/>
              <a:t>Partial Fluor</a:t>
            </a:r>
          </a:p>
        </p:txBody>
      </p:sp>
      <p:sp>
        <p:nvSpPr>
          <p:cNvPr id="26" name="TextBox 25">
            <a:extLst>
              <a:ext uri="{FF2B5EF4-FFF2-40B4-BE49-F238E27FC236}">
                <a16:creationId xmlns:a16="http://schemas.microsoft.com/office/drawing/2014/main" id="{E4A4243E-F307-D952-E29B-D616F9C2E2B9}"/>
              </a:ext>
            </a:extLst>
          </p:cNvPr>
          <p:cNvSpPr txBox="1"/>
          <p:nvPr/>
        </p:nvSpPr>
        <p:spPr>
          <a:xfrm>
            <a:off x="7541998" y="5847295"/>
            <a:ext cx="1130438" cy="369332"/>
          </a:xfrm>
          <a:prstGeom prst="rect">
            <a:avLst/>
          </a:prstGeom>
          <a:noFill/>
        </p:spPr>
        <p:txBody>
          <a:bodyPr wrap="none" rtlCol="0">
            <a:spAutoFit/>
          </a:bodyPr>
          <a:lstStyle/>
          <a:p>
            <a:r>
              <a:rPr lang="en-US" dirty="0"/>
              <a:t>Non-Fluor</a:t>
            </a:r>
          </a:p>
        </p:txBody>
      </p:sp>
      <p:sp>
        <p:nvSpPr>
          <p:cNvPr id="27" name="TextBox 26">
            <a:extLst>
              <a:ext uri="{FF2B5EF4-FFF2-40B4-BE49-F238E27FC236}">
                <a16:creationId xmlns:a16="http://schemas.microsoft.com/office/drawing/2014/main" id="{86FE13BF-D92C-B5F7-1CF5-226BC34DAD45}"/>
              </a:ext>
            </a:extLst>
          </p:cNvPr>
          <p:cNvSpPr txBox="1"/>
          <p:nvPr/>
        </p:nvSpPr>
        <p:spPr>
          <a:xfrm>
            <a:off x="1708029" y="6455446"/>
            <a:ext cx="7415043" cy="369332"/>
          </a:xfrm>
          <a:prstGeom prst="rect">
            <a:avLst/>
          </a:prstGeom>
          <a:noFill/>
        </p:spPr>
        <p:txBody>
          <a:bodyPr wrap="none" rtlCol="0">
            <a:spAutoFit/>
          </a:bodyPr>
          <a:lstStyle/>
          <a:p>
            <a:r>
              <a:rPr lang="en-US" dirty="0"/>
              <a:t>Fluorescence is my reporter for the reaction. What is the Fluor of each state? </a:t>
            </a:r>
          </a:p>
        </p:txBody>
      </p:sp>
    </p:spTree>
    <p:extLst>
      <p:ext uri="{BB962C8B-B14F-4D97-AF65-F5344CB8AC3E}">
        <p14:creationId xmlns:p14="http://schemas.microsoft.com/office/powerpoint/2010/main" val="314556103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DC2DA5-8527-6EC2-D852-E521FB623B80}"/>
              </a:ext>
            </a:extLst>
          </p:cNvPr>
          <p:cNvSpPr>
            <a:spLocks noGrp="1"/>
          </p:cNvSpPr>
          <p:nvPr>
            <p:ph type="title"/>
          </p:nvPr>
        </p:nvSpPr>
        <p:spPr>
          <a:xfrm>
            <a:off x="0" y="-74822"/>
            <a:ext cx="10515600" cy="756309"/>
          </a:xfrm>
        </p:spPr>
        <p:txBody>
          <a:bodyPr/>
          <a:lstStyle/>
          <a:p>
            <a:r>
              <a:rPr lang="en-US" dirty="0"/>
              <a:t>Partial Fluor Model</a:t>
            </a:r>
          </a:p>
        </p:txBody>
      </p:sp>
      <p:pic>
        <p:nvPicPr>
          <p:cNvPr id="5" name="Content Placeholder 4" descr="Timeline&#10;&#10;Description automatically generated">
            <a:extLst>
              <a:ext uri="{FF2B5EF4-FFF2-40B4-BE49-F238E27FC236}">
                <a16:creationId xmlns:a16="http://schemas.microsoft.com/office/drawing/2014/main" id="{1A6542B5-7E5C-F241-59AE-CC8DED6D67A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rot="5400000">
            <a:off x="-90966" y="1418658"/>
            <a:ext cx="6216392" cy="4662293"/>
          </a:xfrm>
        </p:spPr>
      </p:pic>
      <p:pic>
        <p:nvPicPr>
          <p:cNvPr id="7" name="Picture 6" descr="Timeline&#10;&#10;Description automatically generated">
            <a:extLst>
              <a:ext uri="{FF2B5EF4-FFF2-40B4-BE49-F238E27FC236}">
                <a16:creationId xmlns:a16="http://schemas.microsoft.com/office/drawing/2014/main" id="{0FAA2DD2-0856-3A43-3FE2-75093281424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5088967" y="1418659"/>
            <a:ext cx="6216392" cy="4662294"/>
          </a:xfrm>
          <a:prstGeom prst="rect">
            <a:avLst/>
          </a:prstGeom>
        </p:spPr>
      </p:pic>
    </p:spTree>
    <p:extLst>
      <p:ext uri="{BB962C8B-B14F-4D97-AF65-F5344CB8AC3E}">
        <p14:creationId xmlns:p14="http://schemas.microsoft.com/office/powerpoint/2010/main" val="167301919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B96DDD-AADF-0C20-A69B-F39921E7853C}"/>
              </a:ext>
            </a:extLst>
          </p:cNvPr>
          <p:cNvSpPr>
            <a:spLocks noGrp="1"/>
          </p:cNvSpPr>
          <p:nvPr>
            <p:ph type="title"/>
          </p:nvPr>
        </p:nvSpPr>
        <p:spPr>
          <a:xfrm>
            <a:off x="61823" y="46577"/>
            <a:ext cx="10515600" cy="833947"/>
          </a:xfrm>
        </p:spPr>
        <p:txBody>
          <a:bodyPr/>
          <a:lstStyle/>
          <a:p>
            <a:r>
              <a:rPr lang="en-US" dirty="0"/>
              <a:t>Partial Fluor Approx</a:t>
            </a:r>
          </a:p>
        </p:txBody>
      </p:sp>
      <p:sp>
        <p:nvSpPr>
          <p:cNvPr id="3" name="Content Placeholder 2">
            <a:extLst>
              <a:ext uri="{FF2B5EF4-FFF2-40B4-BE49-F238E27FC236}">
                <a16:creationId xmlns:a16="http://schemas.microsoft.com/office/drawing/2014/main" id="{77AA2161-71BC-9B79-107B-FB18A6530536}"/>
              </a:ext>
            </a:extLst>
          </p:cNvPr>
          <p:cNvSpPr>
            <a:spLocks noGrp="1"/>
          </p:cNvSpPr>
          <p:nvPr>
            <p:ph idx="1"/>
          </p:nvPr>
        </p:nvSpPr>
        <p:spPr>
          <a:xfrm>
            <a:off x="139460" y="990944"/>
            <a:ext cx="4363528" cy="4969265"/>
          </a:xfrm>
        </p:spPr>
        <p:txBody>
          <a:bodyPr/>
          <a:lstStyle/>
          <a:p>
            <a:r>
              <a:rPr lang="en-US" dirty="0"/>
              <a:t>Explains Second Decay Term arising</a:t>
            </a:r>
          </a:p>
        </p:txBody>
      </p:sp>
      <p:pic>
        <p:nvPicPr>
          <p:cNvPr id="4" name="Picture 3" descr="Timeline&#10;&#10;Description automatically generated">
            <a:extLst>
              <a:ext uri="{FF2B5EF4-FFF2-40B4-BE49-F238E27FC236}">
                <a16:creationId xmlns:a16="http://schemas.microsoft.com/office/drawing/2014/main" id="{C330D10B-D3E5-56CD-C991-A040A748C6B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5077005" y="903827"/>
            <a:ext cx="6858000" cy="5143500"/>
          </a:xfrm>
          <a:prstGeom prst="rect">
            <a:avLst/>
          </a:prstGeom>
        </p:spPr>
      </p:pic>
    </p:spTree>
    <p:extLst>
      <p:ext uri="{BB962C8B-B14F-4D97-AF65-F5344CB8AC3E}">
        <p14:creationId xmlns:p14="http://schemas.microsoft.com/office/powerpoint/2010/main" val="49843013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A65D75-8EB5-2EDA-5B41-4C7FA9B5D8C3}"/>
              </a:ext>
            </a:extLst>
          </p:cNvPr>
          <p:cNvSpPr>
            <a:spLocks noGrp="1"/>
          </p:cNvSpPr>
          <p:nvPr>
            <p:ph type="title"/>
          </p:nvPr>
        </p:nvSpPr>
        <p:spPr>
          <a:xfrm>
            <a:off x="424132" y="175344"/>
            <a:ext cx="10515600" cy="670045"/>
          </a:xfrm>
        </p:spPr>
        <p:txBody>
          <a:bodyPr>
            <a:normAutofit fontScale="90000"/>
          </a:bodyPr>
          <a:lstStyle/>
          <a:p>
            <a:r>
              <a:rPr lang="en-US" dirty="0" err="1"/>
              <a:t>mCPBA</a:t>
            </a:r>
            <a:r>
              <a:rPr lang="en-US" dirty="0"/>
              <a:t> vs H2O2 vs H2O2 various dyes</a:t>
            </a:r>
          </a:p>
        </p:txBody>
      </p:sp>
      <p:sp>
        <p:nvSpPr>
          <p:cNvPr id="3" name="Content Placeholder 2">
            <a:extLst>
              <a:ext uri="{FF2B5EF4-FFF2-40B4-BE49-F238E27FC236}">
                <a16:creationId xmlns:a16="http://schemas.microsoft.com/office/drawing/2014/main" id="{4D01A826-BD35-A32B-22F6-74CF91A8FD13}"/>
              </a:ext>
            </a:extLst>
          </p:cNvPr>
          <p:cNvSpPr>
            <a:spLocks noGrp="1"/>
          </p:cNvSpPr>
          <p:nvPr>
            <p:ph idx="1"/>
          </p:nvPr>
        </p:nvSpPr>
        <p:spPr>
          <a:xfrm>
            <a:off x="613914" y="1135511"/>
            <a:ext cx="10515600" cy="4713198"/>
          </a:xfrm>
        </p:spPr>
        <p:txBody>
          <a:bodyPr/>
          <a:lstStyle/>
          <a:p>
            <a:endParaRPr lang="en-US" dirty="0"/>
          </a:p>
        </p:txBody>
      </p:sp>
    </p:spTree>
    <p:extLst>
      <p:ext uri="{BB962C8B-B14F-4D97-AF65-F5344CB8AC3E}">
        <p14:creationId xmlns:p14="http://schemas.microsoft.com/office/powerpoint/2010/main" val="376325822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C2DB9-67EF-37D0-3A22-BA8D54EDD596}"/>
              </a:ext>
            </a:extLst>
          </p:cNvPr>
          <p:cNvSpPr>
            <a:spLocks noGrp="1"/>
          </p:cNvSpPr>
          <p:nvPr>
            <p:ph type="title"/>
          </p:nvPr>
        </p:nvSpPr>
        <p:spPr>
          <a:xfrm>
            <a:off x="363747" y="80455"/>
            <a:ext cx="10515600" cy="868452"/>
          </a:xfrm>
        </p:spPr>
        <p:txBody>
          <a:bodyPr/>
          <a:lstStyle/>
          <a:p>
            <a:r>
              <a:rPr lang="en-US" dirty="0"/>
              <a:t>Current Open-Source TEER projects</a:t>
            </a:r>
          </a:p>
        </p:txBody>
      </p:sp>
      <p:sp>
        <p:nvSpPr>
          <p:cNvPr id="3" name="Content Placeholder 2">
            <a:extLst>
              <a:ext uri="{FF2B5EF4-FFF2-40B4-BE49-F238E27FC236}">
                <a16:creationId xmlns:a16="http://schemas.microsoft.com/office/drawing/2014/main" id="{026FA022-2483-BED0-0A4D-5B2C34A752ED}"/>
              </a:ext>
            </a:extLst>
          </p:cNvPr>
          <p:cNvSpPr>
            <a:spLocks noGrp="1"/>
          </p:cNvSpPr>
          <p:nvPr>
            <p:ph idx="1"/>
          </p:nvPr>
        </p:nvSpPr>
        <p:spPr>
          <a:xfrm>
            <a:off x="441385" y="1049248"/>
            <a:ext cx="11143890" cy="425869"/>
          </a:xfrm>
        </p:spPr>
        <p:txBody>
          <a:bodyPr>
            <a:normAutofit/>
          </a:bodyPr>
          <a:lstStyle/>
          <a:p>
            <a:pPr marL="0" indent="0">
              <a:buNone/>
            </a:pPr>
            <a:r>
              <a:rPr lang="en-US" sz="2000" dirty="0"/>
              <a:t>In short, nothing good is available. Either straight trash in execution or relies on the actual EVOM unit</a:t>
            </a:r>
          </a:p>
        </p:txBody>
      </p:sp>
      <p:graphicFrame>
        <p:nvGraphicFramePr>
          <p:cNvPr id="4" name="Object 3">
            <a:extLst>
              <a:ext uri="{FF2B5EF4-FFF2-40B4-BE49-F238E27FC236}">
                <a16:creationId xmlns:a16="http://schemas.microsoft.com/office/drawing/2014/main" id="{D32513E3-8B05-8F0B-50C6-B95B935F59F4}"/>
              </a:ext>
            </a:extLst>
          </p:cNvPr>
          <p:cNvGraphicFramePr>
            <a:graphicFrameLocks noChangeAspect="1"/>
          </p:cNvGraphicFramePr>
          <p:nvPr>
            <p:extLst>
              <p:ext uri="{D42A27DB-BD31-4B8C-83A1-F6EECF244321}">
                <p14:modId xmlns:p14="http://schemas.microsoft.com/office/powerpoint/2010/main" val="431978910"/>
              </p:ext>
            </p:extLst>
          </p:nvPr>
        </p:nvGraphicFramePr>
        <p:xfrm>
          <a:off x="122210" y="1572732"/>
          <a:ext cx="7014197" cy="3712535"/>
        </p:xfrm>
        <a:graphic>
          <a:graphicData uri="http://schemas.openxmlformats.org/presentationml/2006/ole">
            <mc:AlternateContent xmlns:mc="http://schemas.openxmlformats.org/markup-compatibility/2006">
              <mc:Choice xmlns:v="urn:schemas-microsoft-com:vml" Requires="v">
                <p:oleObj name="Bitmap Image" r:id="rId2" imgW="9105840" imgH="4819680" progId="PBrush">
                  <p:embed/>
                </p:oleObj>
              </mc:Choice>
              <mc:Fallback>
                <p:oleObj name="Bitmap Image" r:id="rId2" imgW="9105840" imgH="4819680" progId="PBrush">
                  <p:embed/>
                  <p:pic>
                    <p:nvPicPr>
                      <p:cNvPr id="0" name=""/>
                      <p:cNvPicPr/>
                      <p:nvPr/>
                    </p:nvPicPr>
                    <p:blipFill>
                      <a:blip r:embed="rId3"/>
                      <a:stretch>
                        <a:fillRect/>
                      </a:stretch>
                    </p:blipFill>
                    <p:spPr>
                      <a:xfrm>
                        <a:off x="122210" y="1572732"/>
                        <a:ext cx="7014197" cy="3712535"/>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15509850-FC46-7F88-1CEC-C00BDE1A36FA}"/>
              </a:ext>
            </a:extLst>
          </p:cNvPr>
          <p:cNvGraphicFramePr>
            <a:graphicFrameLocks noChangeAspect="1"/>
          </p:cNvGraphicFramePr>
          <p:nvPr>
            <p:extLst>
              <p:ext uri="{D42A27DB-BD31-4B8C-83A1-F6EECF244321}">
                <p14:modId xmlns:p14="http://schemas.microsoft.com/office/powerpoint/2010/main" val="690449912"/>
              </p:ext>
            </p:extLst>
          </p:nvPr>
        </p:nvGraphicFramePr>
        <p:xfrm>
          <a:off x="7008962" y="1572732"/>
          <a:ext cx="5183038" cy="3593278"/>
        </p:xfrm>
        <a:graphic>
          <a:graphicData uri="http://schemas.openxmlformats.org/presentationml/2006/ole">
            <mc:AlternateContent xmlns:mc="http://schemas.openxmlformats.org/markup-compatibility/2006">
              <mc:Choice xmlns:v="urn:schemas-microsoft-com:vml" Requires="v">
                <p:oleObj name="Bitmap Image" r:id="rId4" imgW="9906120" imgH="6867360" progId="PBrush">
                  <p:embed/>
                </p:oleObj>
              </mc:Choice>
              <mc:Fallback>
                <p:oleObj name="Bitmap Image" r:id="rId4" imgW="9906120" imgH="6867360" progId="PBrush">
                  <p:embed/>
                  <p:pic>
                    <p:nvPicPr>
                      <p:cNvPr id="0" name=""/>
                      <p:cNvPicPr/>
                      <p:nvPr/>
                    </p:nvPicPr>
                    <p:blipFill>
                      <a:blip r:embed="rId5"/>
                      <a:stretch>
                        <a:fillRect/>
                      </a:stretch>
                    </p:blipFill>
                    <p:spPr>
                      <a:xfrm>
                        <a:off x="7008962" y="1572732"/>
                        <a:ext cx="5183038" cy="3593278"/>
                      </a:xfrm>
                      <a:prstGeom prst="rect">
                        <a:avLst/>
                      </a:prstGeom>
                    </p:spPr>
                  </p:pic>
                </p:oleObj>
              </mc:Fallback>
            </mc:AlternateContent>
          </a:graphicData>
        </a:graphic>
      </p:graphicFrame>
      <p:sp>
        <p:nvSpPr>
          <p:cNvPr id="6" name="TextBox 5">
            <a:extLst>
              <a:ext uri="{FF2B5EF4-FFF2-40B4-BE49-F238E27FC236}">
                <a16:creationId xmlns:a16="http://schemas.microsoft.com/office/drawing/2014/main" id="{E4F8973B-6F54-977D-EBDD-EFD31CC34131}"/>
              </a:ext>
            </a:extLst>
          </p:cNvPr>
          <p:cNvSpPr txBox="1"/>
          <p:nvPr/>
        </p:nvSpPr>
        <p:spPr>
          <a:xfrm>
            <a:off x="7738613" y="5495455"/>
            <a:ext cx="4364248" cy="1200329"/>
          </a:xfrm>
          <a:prstGeom prst="rect">
            <a:avLst/>
          </a:prstGeom>
          <a:noFill/>
        </p:spPr>
        <p:txBody>
          <a:bodyPr wrap="square" rtlCol="0">
            <a:spAutoFit/>
          </a:bodyPr>
          <a:lstStyle/>
          <a:p>
            <a:r>
              <a:rPr lang="en-US" dirty="0"/>
              <a:t>Literally an Arduino w/ a resistor = trash. They claimed good accuracy, but its impossible. Should have been instantly rejected.  </a:t>
            </a:r>
          </a:p>
        </p:txBody>
      </p:sp>
      <p:sp>
        <p:nvSpPr>
          <p:cNvPr id="7" name="TextBox 6">
            <a:extLst>
              <a:ext uri="{FF2B5EF4-FFF2-40B4-BE49-F238E27FC236}">
                <a16:creationId xmlns:a16="http://schemas.microsoft.com/office/drawing/2014/main" id="{1ABF3DC8-03E8-F180-123F-E89C1558B1C5}"/>
              </a:ext>
            </a:extLst>
          </p:cNvPr>
          <p:cNvSpPr txBox="1"/>
          <p:nvPr/>
        </p:nvSpPr>
        <p:spPr>
          <a:xfrm>
            <a:off x="330679" y="5495455"/>
            <a:ext cx="5536580" cy="923330"/>
          </a:xfrm>
          <a:prstGeom prst="rect">
            <a:avLst/>
          </a:prstGeom>
          <a:noFill/>
        </p:spPr>
        <p:txBody>
          <a:bodyPr wrap="none" rtlCol="0">
            <a:spAutoFit/>
          </a:bodyPr>
          <a:lstStyle/>
          <a:p>
            <a:pPr marL="285750" indent="-285750">
              <a:buFont typeface="Arial" panose="020B0604020202020204" pitchFamily="34" charset="0"/>
              <a:buChar char="•"/>
            </a:pPr>
            <a:r>
              <a:rPr lang="en-US" dirty="0"/>
              <a:t>Ok enough add on design that caps at 4 electrodes</a:t>
            </a:r>
          </a:p>
          <a:p>
            <a:pPr marL="285750" indent="-285750">
              <a:buFont typeface="Arial" panose="020B0604020202020204" pitchFamily="34" charset="0"/>
              <a:buChar char="•"/>
            </a:pPr>
            <a:r>
              <a:rPr lang="en-US" dirty="0"/>
              <a:t>Nice that it logs temp</a:t>
            </a:r>
          </a:p>
          <a:p>
            <a:pPr marL="285750" indent="-285750">
              <a:buFont typeface="Arial" panose="020B0604020202020204" pitchFamily="34" charset="0"/>
              <a:buChar char="•"/>
            </a:pPr>
            <a:r>
              <a:rPr lang="en-US" dirty="0"/>
              <a:t>Not actually open source as it needs and EVOM meter</a:t>
            </a:r>
          </a:p>
        </p:txBody>
      </p:sp>
    </p:spTree>
    <p:extLst>
      <p:ext uri="{BB962C8B-B14F-4D97-AF65-F5344CB8AC3E}">
        <p14:creationId xmlns:p14="http://schemas.microsoft.com/office/powerpoint/2010/main" val="252585717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F2E1E3-A024-BF47-98F0-158A169DED9E}"/>
              </a:ext>
            </a:extLst>
          </p:cNvPr>
          <p:cNvSpPr>
            <a:spLocks noGrp="1"/>
          </p:cNvSpPr>
          <p:nvPr>
            <p:ph type="title"/>
          </p:nvPr>
        </p:nvSpPr>
        <p:spPr>
          <a:xfrm>
            <a:off x="320615" y="97707"/>
            <a:ext cx="10515600" cy="704550"/>
          </a:xfrm>
        </p:spPr>
        <p:txBody>
          <a:bodyPr/>
          <a:lstStyle/>
          <a:p>
            <a:r>
              <a:rPr lang="en-US" dirty="0"/>
              <a:t>Flexi-TEER Block Diagram</a:t>
            </a:r>
          </a:p>
        </p:txBody>
      </p:sp>
      <p:sp>
        <p:nvSpPr>
          <p:cNvPr id="3" name="Content Placeholder 2">
            <a:extLst>
              <a:ext uri="{FF2B5EF4-FFF2-40B4-BE49-F238E27FC236}">
                <a16:creationId xmlns:a16="http://schemas.microsoft.com/office/drawing/2014/main" id="{D9BB6140-CCD2-CC12-A591-0F6D8ED5C03E}"/>
              </a:ext>
            </a:extLst>
          </p:cNvPr>
          <p:cNvSpPr>
            <a:spLocks noGrp="1"/>
          </p:cNvSpPr>
          <p:nvPr>
            <p:ph idx="1"/>
          </p:nvPr>
        </p:nvSpPr>
        <p:spPr/>
        <p:txBody>
          <a:bodyPr/>
          <a:lstStyle/>
          <a:p>
            <a:endParaRPr lang="en-US" dirty="0"/>
          </a:p>
        </p:txBody>
      </p:sp>
      <p:graphicFrame>
        <p:nvGraphicFramePr>
          <p:cNvPr id="4" name="Object 3">
            <a:extLst>
              <a:ext uri="{FF2B5EF4-FFF2-40B4-BE49-F238E27FC236}">
                <a16:creationId xmlns:a16="http://schemas.microsoft.com/office/drawing/2014/main" id="{FCB86631-FE63-A471-2546-255A6FB7DE6B}"/>
              </a:ext>
            </a:extLst>
          </p:cNvPr>
          <p:cNvGraphicFramePr>
            <a:graphicFrameLocks noChangeAspect="1"/>
          </p:cNvGraphicFramePr>
          <p:nvPr>
            <p:extLst>
              <p:ext uri="{D42A27DB-BD31-4B8C-83A1-F6EECF244321}">
                <p14:modId xmlns:p14="http://schemas.microsoft.com/office/powerpoint/2010/main" val="3581836478"/>
              </p:ext>
            </p:extLst>
          </p:nvPr>
        </p:nvGraphicFramePr>
        <p:xfrm>
          <a:off x="1063924" y="812834"/>
          <a:ext cx="10289876" cy="6045166"/>
        </p:xfrm>
        <a:graphic>
          <a:graphicData uri="http://schemas.openxmlformats.org/presentationml/2006/ole">
            <mc:AlternateContent xmlns:mc="http://schemas.openxmlformats.org/markup-compatibility/2006">
              <mc:Choice xmlns:v="urn:schemas-microsoft-com:vml" Requires="v">
                <p:oleObj name="Bitmap Image" r:id="rId2" imgW="8982000" imgH="5276880" progId="PBrush">
                  <p:embed/>
                </p:oleObj>
              </mc:Choice>
              <mc:Fallback>
                <p:oleObj name="Bitmap Image" r:id="rId2" imgW="8982000" imgH="5276880" progId="PBrush">
                  <p:embed/>
                  <p:pic>
                    <p:nvPicPr>
                      <p:cNvPr id="0" name=""/>
                      <p:cNvPicPr/>
                      <p:nvPr/>
                    </p:nvPicPr>
                    <p:blipFill>
                      <a:blip r:embed="rId3"/>
                      <a:stretch>
                        <a:fillRect/>
                      </a:stretch>
                    </p:blipFill>
                    <p:spPr>
                      <a:xfrm>
                        <a:off x="1063924" y="812834"/>
                        <a:ext cx="10289876" cy="6045166"/>
                      </a:xfrm>
                      <a:prstGeom prst="rect">
                        <a:avLst/>
                      </a:prstGeom>
                    </p:spPr>
                  </p:pic>
                </p:oleObj>
              </mc:Fallback>
            </mc:AlternateContent>
          </a:graphicData>
        </a:graphic>
      </p:graphicFrame>
    </p:spTree>
    <p:extLst>
      <p:ext uri="{BB962C8B-B14F-4D97-AF65-F5344CB8AC3E}">
        <p14:creationId xmlns:p14="http://schemas.microsoft.com/office/powerpoint/2010/main" val="9623253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D7ED47-55A1-CB90-77F9-3EA223A3DB46}"/>
              </a:ext>
            </a:extLst>
          </p:cNvPr>
          <p:cNvSpPr>
            <a:spLocks noGrp="1"/>
          </p:cNvSpPr>
          <p:nvPr>
            <p:ph type="title"/>
          </p:nvPr>
        </p:nvSpPr>
        <p:spPr>
          <a:xfrm>
            <a:off x="251603" y="71828"/>
            <a:ext cx="10515600" cy="937464"/>
          </a:xfrm>
        </p:spPr>
        <p:txBody>
          <a:bodyPr/>
          <a:lstStyle/>
          <a:p>
            <a:r>
              <a:rPr lang="en-US" dirty="0"/>
              <a:t>Schematic: Power</a:t>
            </a:r>
          </a:p>
        </p:txBody>
      </p:sp>
      <p:graphicFrame>
        <p:nvGraphicFramePr>
          <p:cNvPr id="4" name="Object 3">
            <a:extLst>
              <a:ext uri="{FF2B5EF4-FFF2-40B4-BE49-F238E27FC236}">
                <a16:creationId xmlns:a16="http://schemas.microsoft.com/office/drawing/2014/main" id="{F2198BFB-7DA8-E7F8-0B42-2456D979B851}"/>
              </a:ext>
            </a:extLst>
          </p:cNvPr>
          <p:cNvGraphicFramePr>
            <a:graphicFrameLocks noChangeAspect="1"/>
          </p:cNvGraphicFramePr>
          <p:nvPr>
            <p:extLst>
              <p:ext uri="{D42A27DB-BD31-4B8C-83A1-F6EECF244321}">
                <p14:modId xmlns:p14="http://schemas.microsoft.com/office/powerpoint/2010/main" val="88024461"/>
              </p:ext>
            </p:extLst>
          </p:nvPr>
        </p:nvGraphicFramePr>
        <p:xfrm>
          <a:off x="1552754" y="890197"/>
          <a:ext cx="8534400" cy="5895975"/>
        </p:xfrm>
        <a:graphic>
          <a:graphicData uri="http://schemas.openxmlformats.org/presentationml/2006/ole">
            <mc:AlternateContent xmlns:mc="http://schemas.openxmlformats.org/markup-compatibility/2006">
              <mc:Choice xmlns:v="urn:schemas-microsoft-com:vml" Requires="v">
                <p:oleObj name="Bitmap Image" r:id="rId2" imgW="8534520" imgH="5896080" progId="PBrush">
                  <p:embed/>
                </p:oleObj>
              </mc:Choice>
              <mc:Fallback>
                <p:oleObj name="Bitmap Image" r:id="rId2" imgW="8534520" imgH="5896080" progId="PBrush">
                  <p:embed/>
                  <p:pic>
                    <p:nvPicPr>
                      <p:cNvPr id="0" name=""/>
                      <p:cNvPicPr/>
                      <p:nvPr/>
                    </p:nvPicPr>
                    <p:blipFill>
                      <a:blip r:embed="rId3"/>
                      <a:stretch>
                        <a:fillRect/>
                      </a:stretch>
                    </p:blipFill>
                    <p:spPr>
                      <a:xfrm>
                        <a:off x="1552754" y="890197"/>
                        <a:ext cx="8534400" cy="5895975"/>
                      </a:xfrm>
                      <a:prstGeom prst="rect">
                        <a:avLst/>
                      </a:prstGeom>
                    </p:spPr>
                  </p:pic>
                </p:oleObj>
              </mc:Fallback>
            </mc:AlternateContent>
          </a:graphicData>
        </a:graphic>
      </p:graphicFrame>
    </p:spTree>
    <p:extLst>
      <p:ext uri="{BB962C8B-B14F-4D97-AF65-F5344CB8AC3E}">
        <p14:creationId xmlns:p14="http://schemas.microsoft.com/office/powerpoint/2010/main" val="282168350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0FA613-885D-86D1-AAF1-ADA6C37E2692}"/>
              </a:ext>
            </a:extLst>
          </p:cNvPr>
          <p:cNvSpPr>
            <a:spLocks noGrp="1"/>
          </p:cNvSpPr>
          <p:nvPr>
            <p:ph type="title"/>
          </p:nvPr>
        </p:nvSpPr>
        <p:spPr>
          <a:xfrm>
            <a:off x="251604" y="-135208"/>
            <a:ext cx="10515600" cy="1325563"/>
          </a:xfrm>
        </p:spPr>
        <p:txBody>
          <a:bodyPr/>
          <a:lstStyle/>
          <a:p>
            <a:r>
              <a:rPr lang="en-US" dirty="0"/>
              <a:t>Schematic: MCU </a:t>
            </a:r>
          </a:p>
        </p:txBody>
      </p:sp>
      <p:graphicFrame>
        <p:nvGraphicFramePr>
          <p:cNvPr id="4" name="Object 3">
            <a:extLst>
              <a:ext uri="{FF2B5EF4-FFF2-40B4-BE49-F238E27FC236}">
                <a16:creationId xmlns:a16="http://schemas.microsoft.com/office/drawing/2014/main" id="{8486DF47-D12D-39D6-597D-3988D99012C1}"/>
              </a:ext>
            </a:extLst>
          </p:cNvPr>
          <p:cNvGraphicFramePr>
            <a:graphicFrameLocks noChangeAspect="1"/>
          </p:cNvGraphicFramePr>
          <p:nvPr>
            <p:extLst>
              <p:ext uri="{D42A27DB-BD31-4B8C-83A1-F6EECF244321}">
                <p14:modId xmlns:p14="http://schemas.microsoft.com/office/powerpoint/2010/main" val="1736660179"/>
              </p:ext>
            </p:extLst>
          </p:nvPr>
        </p:nvGraphicFramePr>
        <p:xfrm>
          <a:off x="1952625" y="869202"/>
          <a:ext cx="8286750" cy="5895975"/>
        </p:xfrm>
        <a:graphic>
          <a:graphicData uri="http://schemas.openxmlformats.org/presentationml/2006/ole">
            <mc:AlternateContent xmlns:mc="http://schemas.openxmlformats.org/markup-compatibility/2006">
              <mc:Choice xmlns:v="urn:schemas-microsoft-com:vml" Requires="v">
                <p:oleObj name="Bitmap Image" r:id="rId2" imgW="8286840" imgH="5896080" progId="PBrush">
                  <p:embed/>
                </p:oleObj>
              </mc:Choice>
              <mc:Fallback>
                <p:oleObj name="Bitmap Image" r:id="rId2" imgW="8286840" imgH="5896080" progId="PBrush">
                  <p:embed/>
                  <p:pic>
                    <p:nvPicPr>
                      <p:cNvPr id="0" name=""/>
                      <p:cNvPicPr/>
                      <p:nvPr/>
                    </p:nvPicPr>
                    <p:blipFill>
                      <a:blip r:embed="rId3"/>
                      <a:stretch>
                        <a:fillRect/>
                      </a:stretch>
                    </p:blipFill>
                    <p:spPr>
                      <a:xfrm>
                        <a:off x="1952625" y="869202"/>
                        <a:ext cx="8286750" cy="5895975"/>
                      </a:xfrm>
                      <a:prstGeom prst="rect">
                        <a:avLst/>
                      </a:prstGeom>
                    </p:spPr>
                  </p:pic>
                </p:oleObj>
              </mc:Fallback>
            </mc:AlternateContent>
          </a:graphicData>
        </a:graphic>
      </p:graphicFrame>
    </p:spTree>
    <p:extLst>
      <p:ext uri="{BB962C8B-B14F-4D97-AF65-F5344CB8AC3E}">
        <p14:creationId xmlns:p14="http://schemas.microsoft.com/office/powerpoint/2010/main" val="35048220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0FA613-885D-86D1-AAF1-ADA6C37E2692}"/>
              </a:ext>
            </a:extLst>
          </p:cNvPr>
          <p:cNvSpPr>
            <a:spLocks noGrp="1"/>
          </p:cNvSpPr>
          <p:nvPr>
            <p:ph type="title"/>
          </p:nvPr>
        </p:nvSpPr>
        <p:spPr>
          <a:xfrm>
            <a:off x="0" y="-385374"/>
            <a:ext cx="10515600" cy="1325563"/>
          </a:xfrm>
        </p:spPr>
        <p:txBody>
          <a:bodyPr/>
          <a:lstStyle/>
          <a:p>
            <a:r>
              <a:rPr lang="en-US" dirty="0"/>
              <a:t>Schematic: Voltage Processing </a:t>
            </a:r>
          </a:p>
        </p:txBody>
      </p:sp>
      <p:graphicFrame>
        <p:nvGraphicFramePr>
          <p:cNvPr id="3" name="Object 2">
            <a:extLst>
              <a:ext uri="{FF2B5EF4-FFF2-40B4-BE49-F238E27FC236}">
                <a16:creationId xmlns:a16="http://schemas.microsoft.com/office/drawing/2014/main" id="{F0455503-8787-9BE7-93AA-EC0DCCA418FE}"/>
              </a:ext>
            </a:extLst>
          </p:cNvPr>
          <p:cNvGraphicFramePr>
            <a:graphicFrameLocks noChangeAspect="1"/>
          </p:cNvGraphicFramePr>
          <p:nvPr>
            <p:extLst>
              <p:ext uri="{D42A27DB-BD31-4B8C-83A1-F6EECF244321}">
                <p14:modId xmlns:p14="http://schemas.microsoft.com/office/powerpoint/2010/main" val="1302836530"/>
              </p:ext>
            </p:extLst>
          </p:nvPr>
        </p:nvGraphicFramePr>
        <p:xfrm>
          <a:off x="2177301" y="655517"/>
          <a:ext cx="9192314" cy="6468736"/>
        </p:xfrm>
        <a:graphic>
          <a:graphicData uri="http://schemas.openxmlformats.org/presentationml/2006/ole">
            <mc:AlternateContent xmlns:mc="http://schemas.openxmlformats.org/markup-compatibility/2006">
              <mc:Choice xmlns:v="urn:schemas-microsoft-com:vml" Requires="v">
                <p:oleObj name="Bitmap Image" r:id="rId2" imgW="10706040" imgH="7534440" progId="PBrush">
                  <p:embed/>
                </p:oleObj>
              </mc:Choice>
              <mc:Fallback>
                <p:oleObj name="Bitmap Image" r:id="rId2" imgW="10706040" imgH="7534440" progId="PBrush">
                  <p:embed/>
                  <p:pic>
                    <p:nvPicPr>
                      <p:cNvPr id="0" name=""/>
                      <p:cNvPicPr/>
                      <p:nvPr/>
                    </p:nvPicPr>
                    <p:blipFill>
                      <a:blip r:embed="rId3"/>
                      <a:stretch>
                        <a:fillRect/>
                      </a:stretch>
                    </p:blipFill>
                    <p:spPr>
                      <a:xfrm>
                        <a:off x="2177301" y="655517"/>
                        <a:ext cx="9192314" cy="6468736"/>
                      </a:xfrm>
                      <a:prstGeom prst="rect">
                        <a:avLst/>
                      </a:prstGeom>
                    </p:spPr>
                  </p:pic>
                </p:oleObj>
              </mc:Fallback>
            </mc:AlternateContent>
          </a:graphicData>
        </a:graphic>
      </p:graphicFrame>
    </p:spTree>
    <p:extLst>
      <p:ext uri="{BB962C8B-B14F-4D97-AF65-F5344CB8AC3E}">
        <p14:creationId xmlns:p14="http://schemas.microsoft.com/office/powerpoint/2010/main" val="138741527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C362E25-34B4-A4E6-2A3F-5FAB17038B5A}"/>
              </a:ext>
            </a:extLst>
          </p:cNvPr>
          <p:cNvSpPr>
            <a:spLocks noGrp="1"/>
          </p:cNvSpPr>
          <p:nvPr>
            <p:ph type="title"/>
          </p:nvPr>
        </p:nvSpPr>
        <p:spPr>
          <a:xfrm>
            <a:off x="0" y="-437133"/>
            <a:ext cx="10515600" cy="1325563"/>
          </a:xfrm>
        </p:spPr>
        <p:txBody>
          <a:bodyPr/>
          <a:lstStyle/>
          <a:p>
            <a:r>
              <a:rPr lang="en-US" dirty="0"/>
              <a:t>Schematic: Electrode Multiplexer </a:t>
            </a:r>
          </a:p>
        </p:txBody>
      </p:sp>
      <p:graphicFrame>
        <p:nvGraphicFramePr>
          <p:cNvPr id="4" name="Object 3">
            <a:extLst>
              <a:ext uri="{FF2B5EF4-FFF2-40B4-BE49-F238E27FC236}">
                <a16:creationId xmlns:a16="http://schemas.microsoft.com/office/drawing/2014/main" id="{2C6208B5-EF31-0980-5771-75B8C3390A40}"/>
              </a:ext>
            </a:extLst>
          </p:cNvPr>
          <p:cNvGraphicFramePr>
            <a:graphicFrameLocks noChangeAspect="1"/>
          </p:cNvGraphicFramePr>
          <p:nvPr>
            <p:extLst>
              <p:ext uri="{D42A27DB-BD31-4B8C-83A1-F6EECF244321}">
                <p14:modId xmlns:p14="http://schemas.microsoft.com/office/powerpoint/2010/main" val="4089552182"/>
              </p:ext>
            </p:extLst>
          </p:nvPr>
        </p:nvGraphicFramePr>
        <p:xfrm>
          <a:off x="1290127" y="484441"/>
          <a:ext cx="10217509" cy="6493706"/>
        </p:xfrm>
        <a:graphic>
          <a:graphicData uri="http://schemas.openxmlformats.org/presentationml/2006/ole">
            <mc:AlternateContent xmlns:mc="http://schemas.openxmlformats.org/markup-compatibility/2006">
              <mc:Choice xmlns:v="urn:schemas-microsoft-com:vml" Requires="v">
                <p:oleObj name="Bitmap Image" r:id="rId2" imgW="11134800" imgH="7077240" progId="PBrush">
                  <p:embed/>
                </p:oleObj>
              </mc:Choice>
              <mc:Fallback>
                <p:oleObj name="Bitmap Image" r:id="rId2" imgW="11134800" imgH="7077240" progId="PBrush">
                  <p:embed/>
                  <p:pic>
                    <p:nvPicPr>
                      <p:cNvPr id="0" name=""/>
                      <p:cNvPicPr/>
                      <p:nvPr/>
                    </p:nvPicPr>
                    <p:blipFill>
                      <a:blip r:embed="rId3"/>
                      <a:stretch>
                        <a:fillRect/>
                      </a:stretch>
                    </p:blipFill>
                    <p:spPr>
                      <a:xfrm>
                        <a:off x="1290127" y="484441"/>
                        <a:ext cx="10217509" cy="6493706"/>
                      </a:xfrm>
                      <a:prstGeom prst="rect">
                        <a:avLst/>
                      </a:prstGeom>
                    </p:spPr>
                  </p:pic>
                </p:oleObj>
              </mc:Fallback>
            </mc:AlternateContent>
          </a:graphicData>
        </a:graphic>
      </p:graphicFrame>
    </p:spTree>
    <p:extLst>
      <p:ext uri="{BB962C8B-B14F-4D97-AF65-F5344CB8AC3E}">
        <p14:creationId xmlns:p14="http://schemas.microsoft.com/office/powerpoint/2010/main" val="28456018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B4B3651-B26A-7468-2104-A955F342E96D}"/>
              </a:ext>
            </a:extLst>
          </p:cNvPr>
          <p:cNvSpPr>
            <a:spLocks noGrp="1"/>
          </p:cNvSpPr>
          <p:nvPr>
            <p:ph type="title"/>
          </p:nvPr>
        </p:nvSpPr>
        <p:spPr>
          <a:xfrm>
            <a:off x="329241" y="183971"/>
            <a:ext cx="10515600" cy="764935"/>
          </a:xfrm>
        </p:spPr>
        <p:txBody>
          <a:bodyPr/>
          <a:lstStyle/>
          <a:p>
            <a:r>
              <a:rPr lang="en-US" dirty="0"/>
              <a:t>Features</a:t>
            </a:r>
          </a:p>
        </p:txBody>
      </p:sp>
      <p:sp>
        <p:nvSpPr>
          <p:cNvPr id="3" name="Content Placeholder 2">
            <a:extLst>
              <a:ext uri="{FF2B5EF4-FFF2-40B4-BE49-F238E27FC236}">
                <a16:creationId xmlns:a16="http://schemas.microsoft.com/office/drawing/2014/main" id="{C54FC1B2-971E-529B-3B99-BF0CFA62B0DA}"/>
              </a:ext>
            </a:extLst>
          </p:cNvPr>
          <p:cNvSpPr>
            <a:spLocks noGrp="1"/>
          </p:cNvSpPr>
          <p:nvPr>
            <p:ph idx="1"/>
          </p:nvPr>
        </p:nvSpPr>
        <p:spPr>
          <a:xfrm>
            <a:off x="194812" y="1199072"/>
            <a:ext cx="10784457" cy="4727725"/>
          </a:xfrm>
        </p:spPr>
        <p:txBody>
          <a:bodyPr>
            <a:normAutofit/>
          </a:bodyPr>
          <a:lstStyle/>
          <a:p>
            <a:pPr marL="514350" indent="-514350">
              <a:buFont typeface="+mj-lt"/>
              <a:buAutoNum type="arabicPeriod"/>
            </a:pPr>
            <a:r>
              <a:rPr lang="en-US" sz="2000" dirty="0"/>
              <a:t>On board rechargeable battery. Key to make into actual portable EVOM equivalent unit</a:t>
            </a:r>
          </a:p>
          <a:p>
            <a:pPr marL="514350" indent="-514350">
              <a:buFont typeface="+mj-lt"/>
              <a:buAutoNum type="arabicPeriod"/>
            </a:pPr>
            <a:r>
              <a:rPr lang="en-US" sz="2000" dirty="0"/>
              <a:t>Wireless communication</a:t>
            </a:r>
          </a:p>
          <a:p>
            <a:pPr marL="514350" indent="-514350">
              <a:buFont typeface="+mj-lt"/>
              <a:buAutoNum type="arabicPeriod"/>
            </a:pPr>
            <a:r>
              <a:rPr lang="en-US" sz="2000" dirty="0"/>
              <a:t>Around a sub-100 dollar build</a:t>
            </a:r>
          </a:p>
          <a:p>
            <a:pPr marL="514350" indent="-514350">
              <a:buFont typeface="+mj-lt"/>
              <a:buAutoNum type="arabicPeriod"/>
            </a:pPr>
            <a:r>
              <a:rPr lang="en-US" sz="2000" dirty="0"/>
              <a:t>Chose cheap and in stock pick and place parts</a:t>
            </a:r>
          </a:p>
          <a:p>
            <a:pPr marL="514350" indent="-514350">
              <a:buFont typeface="+mj-lt"/>
              <a:buAutoNum type="arabicPeriod"/>
            </a:pPr>
            <a:r>
              <a:rPr lang="en-US" sz="2000" dirty="0"/>
              <a:t>15 electrode sequential multiplexer </a:t>
            </a:r>
          </a:p>
          <a:p>
            <a:pPr marL="514350" indent="-514350">
              <a:buFont typeface="+mj-lt"/>
              <a:buAutoNum type="arabicPeriod"/>
            </a:pPr>
            <a:r>
              <a:rPr lang="en-US" sz="2000" dirty="0"/>
              <a:t>On-board calibration channel (no external </a:t>
            </a:r>
            <a:r>
              <a:rPr lang="en-US" sz="2000" dirty="0" err="1"/>
              <a:t>cal</a:t>
            </a:r>
            <a:r>
              <a:rPr lang="en-US" sz="2000" dirty="0"/>
              <a:t> resistor needed)</a:t>
            </a:r>
          </a:p>
          <a:p>
            <a:pPr marL="514350" indent="-514350">
              <a:buFont typeface="+mj-lt"/>
              <a:buAutoNum type="arabicPeriod"/>
            </a:pPr>
            <a:r>
              <a:rPr lang="en-US" sz="2000" dirty="0"/>
              <a:t>10-100k Ohm range. </a:t>
            </a:r>
          </a:p>
          <a:p>
            <a:pPr marL="514350" indent="-514350">
              <a:buFont typeface="+mj-lt"/>
              <a:buAutoNum type="arabicPeriod"/>
            </a:pPr>
            <a:r>
              <a:rPr lang="en-US" sz="2000" dirty="0"/>
              <a:t>Fixed, but modulable current, 100uA ma.</a:t>
            </a:r>
          </a:p>
          <a:p>
            <a:pPr marL="514350" indent="-514350">
              <a:buFont typeface="+mj-lt"/>
              <a:buAutoNum type="arabicPeriod"/>
            </a:pPr>
            <a:r>
              <a:rPr lang="en-US" sz="2000" dirty="0"/>
              <a:t>Around 3k samples/sec possible (enough to see cap based decays)</a:t>
            </a:r>
          </a:p>
          <a:p>
            <a:pPr marL="514350" indent="-514350">
              <a:buFont typeface="+mj-lt"/>
              <a:buAutoNum type="arabicPeriod"/>
            </a:pPr>
            <a:r>
              <a:rPr lang="en-US" sz="2000" dirty="0"/>
              <a:t>12-bit ADC resolution</a:t>
            </a:r>
          </a:p>
          <a:p>
            <a:pPr marL="514350" indent="-514350">
              <a:buFont typeface="+mj-lt"/>
              <a:buAutoNum type="arabicPeriod"/>
            </a:pPr>
            <a:r>
              <a:rPr lang="en-US" sz="2000" dirty="0"/>
              <a:t>Use EVOM chopsticks if use RJ11 to RJ45 converter as wires are mapped in exact same fashion as the EVOM meter.</a:t>
            </a:r>
          </a:p>
          <a:p>
            <a:pPr marL="514350" indent="-514350">
              <a:buFont typeface="+mj-lt"/>
              <a:buAutoNum type="arabicPeriod"/>
            </a:pPr>
            <a:endParaRPr lang="en-US" sz="2000" dirty="0"/>
          </a:p>
          <a:p>
            <a:pPr marL="514350" indent="-514350">
              <a:buFont typeface="+mj-lt"/>
              <a:buAutoNum type="arabicPeriod"/>
            </a:pPr>
            <a:endParaRPr lang="en-US" sz="2000" dirty="0"/>
          </a:p>
          <a:p>
            <a:pPr marL="514350" indent="-514350">
              <a:buFont typeface="+mj-lt"/>
              <a:buAutoNum type="arabicPeriod"/>
            </a:pPr>
            <a:endParaRPr lang="en-US" sz="2000" dirty="0"/>
          </a:p>
          <a:p>
            <a:pPr marL="514350" indent="-514350">
              <a:buFont typeface="+mj-lt"/>
              <a:buAutoNum type="arabicPeriod"/>
            </a:pPr>
            <a:endParaRPr lang="en-US" sz="2000" dirty="0"/>
          </a:p>
          <a:p>
            <a:pPr marL="514350" indent="-514350">
              <a:buFont typeface="+mj-lt"/>
              <a:buAutoNum type="arabicPeriod"/>
            </a:pPr>
            <a:endParaRPr lang="en-US" sz="2000" dirty="0"/>
          </a:p>
        </p:txBody>
      </p:sp>
    </p:spTree>
    <p:extLst>
      <p:ext uri="{BB962C8B-B14F-4D97-AF65-F5344CB8AC3E}">
        <p14:creationId xmlns:p14="http://schemas.microsoft.com/office/powerpoint/2010/main" val="3298422231"/>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2106</TotalTime>
  <Words>1082</Words>
  <Application>Microsoft Office PowerPoint</Application>
  <PresentationFormat>Widescreen</PresentationFormat>
  <Paragraphs>136</Paragraphs>
  <Slides>24</Slides>
  <Notes>0</Notes>
  <HiddenSlides>0</HiddenSlides>
  <MMClips>0</MMClips>
  <ScaleCrop>false</ScaleCrop>
  <HeadingPairs>
    <vt:vector size="8" baseType="variant">
      <vt:variant>
        <vt:lpstr>Fonts Used</vt:lpstr>
      </vt:variant>
      <vt:variant>
        <vt:i4>3</vt:i4>
      </vt:variant>
      <vt:variant>
        <vt:lpstr>Theme</vt:lpstr>
      </vt:variant>
      <vt:variant>
        <vt:i4>1</vt:i4>
      </vt:variant>
      <vt:variant>
        <vt:lpstr>Embedded OLE Servers</vt:lpstr>
      </vt:variant>
      <vt:variant>
        <vt:i4>2</vt:i4>
      </vt:variant>
      <vt:variant>
        <vt:lpstr>Slide Titles</vt:lpstr>
      </vt:variant>
      <vt:variant>
        <vt:i4>24</vt:i4>
      </vt:variant>
    </vt:vector>
  </HeadingPairs>
  <TitlesOfParts>
    <vt:vector size="30" baseType="lpstr">
      <vt:lpstr>Arial</vt:lpstr>
      <vt:lpstr>Calibri</vt:lpstr>
      <vt:lpstr>Calibri Light</vt:lpstr>
      <vt:lpstr>Office Theme</vt:lpstr>
      <vt:lpstr>Bitmap Image</vt:lpstr>
      <vt:lpstr>Prism 9</vt:lpstr>
      <vt:lpstr>Oct Update</vt:lpstr>
      <vt:lpstr>Flexi-TEER</vt:lpstr>
      <vt:lpstr>Current Open-Source TEER projects</vt:lpstr>
      <vt:lpstr>Flexi-TEER Block Diagram</vt:lpstr>
      <vt:lpstr>Schematic: Power</vt:lpstr>
      <vt:lpstr>Schematic: MCU </vt:lpstr>
      <vt:lpstr>Schematic: Voltage Processing </vt:lpstr>
      <vt:lpstr>Schematic: Electrode Multiplexer </vt:lpstr>
      <vt:lpstr>Features</vt:lpstr>
      <vt:lpstr>Auto Cy-Plex  Formerly Auto-CIF</vt:lpstr>
      <vt:lpstr>Invisi-Slip</vt:lpstr>
      <vt:lpstr>Basics of design</vt:lpstr>
      <vt:lpstr>Viewing Window Construction (Side View)</vt:lpstr>
      <vt:lpstr>Reversible Bonding</vt:lpstr>
      <vt:lpstr>Overall pic of current system?</vt:lpstr>
      <vt:lpstr>Goal: Fix [C] of Alexa 488 and record decay kinetics at Log level spacing in [C] of mCPBA</vt:lpstr>
      <vt:lpstr>First Order Decay graphs</vt:lpstr>
      <vt:lpstr>Second Order Decay Graph</vt:lpstr>
      <vt:lpstr>Single Order Tau vs [C] graph and Data</vt:lpstr>
      <vt:lpstr>Discussion </vt:lpstr>
      <vt:lpstr>Discussion </vt:lpstr>
      <vt:lpstr>Partial Fluor Model</vt:lpstr>
      <vt:lpstr>Partial Fluor Approx</vt:lpstr>
      <vt:lpstr>mCPBA vs H2O2 vs H2O2 various dyes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Oct Update</dc:title>
  <dc:creator>michael anderson</dc:creator>
  <cp:lastModifiedBy>michael anderson</cp:lastModifiedBy>
  <cp:revision>4</cp:revision>
  <dcterms:created xsi:type="dcterms:W3CDTF">2022-10-04T14:26:27Z</dcterms:created>
  <dcterms:modified xsi:type="dcterms:W3CDTF">2022-10-06T01:33:08Z</dcterms:modified>
</cp:coreProperties>
</file>

<file path=docProps/thumbnail.jpeg>
</file>